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3" r:id="rId7"/>
    <p:sldId id="264" r:id="rId8"/>
    <p:sldId id="265" r:id="rId9"/>
    <p:sldId id="260" r:id="rId10"/>
    <p:sldId id="261"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ECE8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3" autoAdjust="0"/>
    <p:restoredTop sz="94660"/>
  </p:normalViewPr>
  <p:slideViewPr>
    <p:cSldViewPr snapToGrid="0">
      <p:cViewPr varScale="1">
        <p:scale>
          <a:sx n="121" d="100"/>
          <a:sy n="121" d="100"/>
        </p:scale>
        <p:origin x="139"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5CC27E-E1BC-7856-A1B8-EEA3A7E43FD6}"/>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794A95DC-E8D6-18DC-BDD2-D9C16DD856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FC0DE263-8A87-863F-8FC4-B6E1DB62F955}"/>
              </a:ext>
            </a:extLst>
          </p:cNvPr>
          <p:cNvSpPr>
            <a:spLocks noGrp="1"/>
          </p:cNvSpPr>
          <p:nvPr>
            <p:ph type="dt" sz="half" idx="10"/>
          </p:nvPr>
        </p:nvSpPr>
        <p:spPr/>
        <p:txBody>
          <a:bodyPr/>
          <a:lstStyle/>
          <a:p>
            <a:fld id="{988BCD2C-EEFB-40DE-B53D-94E3419E59AC}" type="datetimeFigureOut">
              <a:rPr lang="de-CH" smtClean="0"/>
              <a:t>04.10.2023</a:t>
            </a:fld>
            <a:endParaRPr lang="de-CH"/>
          </a:p>
        </p:txBody>
      </p:sp>
      <p:sp>
        <p:nvSpPr>
          <p:cNvPr id="5" name="Fußzeilenplatzhalter 4">
            <a:extLst>
              <a:ext uri="{FF2B5EF4-FFF2-40B4-BE49-F238E27FC236}">
                <a16:creationId xmlns:a16="http://schemas.microsoft.com/office/drawing/2014/main" id="{F9AD0506-A44E-E89B-9A95-967F834F24DA}"/>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0BFB0795-9074-77AF-71F3-0D35F7B61F02}"/>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3574869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90C069-2E2E-2FB1-F555-A33A9AA022E8}"/>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087EB0CB-37FF-C3CC-2662-752DADA0D7F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BE9C34EA-90C5-6774-EB40-049D759977ED}"/>
              </a:ext>
            </a:extLst>
          </p:cNvPr>
          <p:cNvSpPr>
            <a:spLocks noGrp="1"/>
          </p:cNvSpPr>
          <p:nvPr>
            <p:ph type="dt" sz="half" idx="10"/>
          </p:nvPr>
        </p:nvSpPr>
        <p:spPr/>
        <p:txBody>
          <a:bodyPr/>
          <a:lstStyle/>
          <a:p>
            <a:fld id="{988BCD2C-EEFB-40DE-B53D-94E3419E59AC}" type="datetimeFigureOut">
              <a:rPr lang="de-CH" smtClean="0"/>
              <a:t>04.10.2023</a:t>
            </a:fld>
            <a:endParaRPr lang="de-CH"/>
          </a:p>
        </p:txBody>
      </p:sp>
      <p:sp>
        <p:nvSpPr>
          <p:cNvPr id="5" name="Fußzeilenplatzhalter 4">
            <a:extLst>
              <a:ext uri="{FF2B5EF4-FFF2-40B4-BE49-F238E27FC236}">
                <a16:creationId xmlns:a16="http://schemas.microsoft.com/office/drawing/2014/main" id="{60FC6CCE-6F4D-A388-45BB-32E504C182B0}"/>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6B2961DF-ED3B-0078-E086-6421CB568DAF}"/>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1068807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158724D-96D8-9755-EA9F-75F37D133024}"/>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2AF8ABFA-D6F4-780D-865B-C9517A3921AE}"/>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6B78057-7A82-8052-4D6C-51EC7249E632}"/>
              </a:ext>
            </a:extLst>
          </p:cNvPr>
          <p:cNvSpPr>
            <a:spLocks noGrp="1"/>
          </p:cNvSpPr>
          <p:nvPr>
            <p:ph type="dt" sz="half" idx="10"/>
          </p:nvPr>
        </p:nvSpPr>
        <p:spPr/>
        <p:txBody>
          <a:bodyPr/>
          <a:lstStyle/>
          <a:p>
            <a:fld id="{988BCD2C-EEFB-40DE-B53D-94E3419E59AC}" type="datetimeFigureOut">
              <a:rPr lang="de-CH" smtClean="0"/>
              <a:t>04.10.2023</a:t>
            </a:fld>
            <a:endParaRPr lang="de-CH"/>
          </a:p>
        </p:txBody>
      </p:sp>
      <p:sp>
        <p:nvSpPr>
          <p:cNvPr id="5" name="Fußzeilenplatzhalter 4">
            <a:extLst>
              <a:ext uri="{FF2B5EF4-FFF2-40B4-BE49-F238E27FC236}">
                <a16:creationId xmlns:a16="http://schemas.microsoft.com/office/drawing/2014/main" id="{F9F2A7B3-C7B4-8613-3809-2BABB42A4616}"/>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3954F5D8-AD29-D3C0-63FC-A6F0B7CCF3E0}"/>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586330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C3C298-2EC5-DB58-F7AA-538F762D1E3F}"/>
              </a:ext>
            </a:extLst>
          </p:cNvPr>
          <p:cNvSpPr>
            <a:spLocks noGrp="1"/>
          </p:cNvSpPr>
          <p:nvPr>
            <p:ph type="title"/>
          </p:nvPr>
        </p:nvSpPr>
        <p:spPr/>
        <p:txBody>
          <a:bodyPr>
            <a:normAutofit/>
          </a:bodyPr>
          <a:lstStyle>
            <a:lvl1pPr>
              <a:defRPr sz="5000">
                <a:latin typeface="Tahoma" panose="020B0604030504040204" pitchFamily="34" charset="0"/>
                <a:ea typeface="Tahoma" panose="020B0604030504040204" pitchFamily="34" charset="0"/>
                <a:cs typeface="Tahoma" panose="020B0604030504040204" pitchFamily="34" charset="0"/>
              </a:defRPr>
            </a:lvl1pPr>
          </a:lstStyle>
          <a:p>
            <a:r>
              <a:rPr lang="de-DE" dirty="0"/>
              <a:t>Mastertitelformat bearbeiten</a:t>
            </a:r>
            <a:endParaRPr lang="de-CH" dirty="0"/>
          </a:p>
        </p:txBody>
      </p:sp>
      <p:sp>
        <p:nvSpPr>
          <p:cNvPr id="3" name="Inhaltsplatzhalter 2">
            <a:extLst>
              <a:ext uri="{FF2B5EF4-FFF2-40B4-BE49-F238E27FC236}">
                <a16:creationId xmlns:a16="http://schemas.microsoft.com/office/drawing/2014/main" id="{4EC64127-F6B9-DD19-BD30-6A79D4DC0A65}"/>
              </a:ext>
            </a:extLst>
          </p:cNvPr>
          <p:cNvSpPr>
            <a:spLocks noGrp="1"/>
          </p:cNvSpPr>
          <p:nvPr>
            <p:ph idx="1"/>
          </p:nvPr>
        </p:nvSpPr>
        <p:spPr>
          <a:xfrm>
            <a:off x="838200" y="1847850"/>
            <a:ext cx="10515600" cy="435133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9A88EE77-ABA9-56BA-F7EF-5AB239384A48}"/>
              </a:ext>
            </a:extLst>
          </p:cNvPr>
          <p:cNvSpPr>
            <a:spLocks noGrp="1"/>
          </p:cNvSpPr>
          <p:nvPr>
            <p:ph type="dt" sz="half" idx="10"/>
          </p:nvPr>
        </p:nvSpPr>
        <p:spPr/>
        <p:txBody>
          <a:bodyPr/>
          <a:lstStyle/>
          <a:p>
            <a:fld id="{988BCD2C-EEFB-40DE-B53D-94E3419E59AC}" type="datetimeFigureOut">
              <a:rPr lang="de-CH" smtClean="0"/>
              <a:t>04.10.2023</a:t>
            </a:fld>
            <a:endParaRPr lang="de-CH"/>
          </a:p>
        </p:txBody>
      </p:sp>
      <p:sp>
        <p:nvSpPr>
          <p:cNvPr id="5" name="Fußzeilenplatzhalter 4">
            <a:extLst>
              <a:ext uri="{FF2B5EF4-FFF2-40B4-BE49-F238E27FC236}">
                <a16:creationId xmlns:a16="http://schemas.microsoft.com/office/drawing/2014/main" id="{915D5F9C-7D90-DEE8-44B1-C03FF6259645}"/>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FF0EDC32-8D7D-E48C-6573-17328F921772}"/>
              </a:ext>
            </a:extLst>
          </p:cNvPr>
          <p:cNvSpPr>
            <a:spLocks noGrp="1"/>
          </p:cNvSpPr>
          <p:nvPr>
            <p:ph type="sldNum" sz="quarter" idx="12"/>
          </p:nvPr>
        </p:nvSpPr>
        <p:spPr/>
        <p:txBody>
          <a:bodyPr/>
          <a:lstStyle/>
          <a:p>
            <a:fld id="{B8F0D408-7421-4DD3-B940-113455AFB575}" type="slidenum">
              <a:rPr lang="de-CH" smtClean="0"/>
              <a:t>‹Nr.›</a:t>
            </a:fld>
            <a:endParaRPr lang="de-CH"/>
          </a:p>
        </p:txBody>
      </p:sp>
      <p:grpSp>
        <p:nvGrpSpPr>
          <p:cNvPr id="24" name="Gruppieren 23">
            <a:extLst>
              <a:ext uri="{FF2B5EF4-FFF2-40B4-BE49-F238E27FC236}">
                <a16:creationId xmlns:a16="http://schemas.microsoft.com/office/drawing/2014/main" id="{55D7E29A-42A6-0E28-C834-1BAD6D185454}"/>
              </a:ext>
            </a:extLst>
          </p:cNvPr>
          <p:cNvGrpSpPr/>
          <p:nvPr userDrawn="1"/>
        </p:nvGrpSpPr>
        <p:grpSpPr>
          <a:xfrm>
            <a:off x="10392000" y="0"/>
            <a:ext cx="1800000" cy="1296000"/>
            <a:chOff x="10260496" y="-134938"/>
            <a:chExt cx="2059056" cy="1325564"/>
          </a:xfrm>
          <a:blipFill dpi="0" rotWithShape="1">
            <a:blip r:embed="rId2"/>
            <a:srcRect/>
            <a:stretch>
              <a:fillRect/>
            </a:stretch>
          </a:blipFill>
        </p:grpSpPr>
        <p:sp>
          <p:nvSpPr>
            <p:cNvPr id="20" name="Rechteck 19">
              <a:extLst>
                <a:ext uri="{FF2B5EF4-FFF2-40B4-BE49-F238E27FC236}">
                  <a16:creationId xmlns:a16="http://schemas.microsoft.com/office/drawing/2014/main" id="{935898E6-BF81-D7A3-6B32-5710A37008BD}"/>
                </a:ext>
              </a:extLst>
            </p:cNvPr>
            <p:cNvSpPr/>
            <p:nvPr userDrawn="1"/>
          </p:nvSpPr>
          <p:spPr>
            <a:xfrm>
              <a:off x="10260496" y="-134938"/>
              <a:ext cx="457200" cy="13255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1" name="Rechteck 20">
              <a:extLst>
                <a:ext uri="{FF2B5EF4-FFF2-40B4-BE49-F238E27FC236}">
                  <a16:creationId xmlns:a16="http://schemas.microsoft.com/office/drawing/2014/main" id="{46918EEA-DBC6-BC65-B7C2-426428F71CE7}"/>
                </a:ext>
              </a:extLst>
            </p:cNvPr>
            <p:cNvSpPr/>
            <p:nvPr userDrawn="1"/>
          </p:nvSpPr>
          <p:spPr>
            <a:xfrm>
              <a:off x="10799693" y="-134938"/>
              <a:ext cx="457200" cy="13255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2" name="Rechteck 21">
              <a:extLst>
                <a:ext uri="{FF2B5EF4-FFF2-40B4-BE49-F238E27FC236}">
                  <a16:creationId xmlns:a16="http://schemas.microsoft.com/office/drawing/2014/main" id="{ED818695-3B27-0C0E-0002-43C4012182D7}"/>
                </a:ext>
              </a:extLst>
            </p:cNvPr>
            <p:cNvSpPr/>
            <p:nvPr userDrawn="1"/>
          </p:nvSpPr>
          <p:spPr>
            <a:xfrm>
              <a:off x="11330608" y="-134937"/>
              <a:ext cx="457200" cy="13255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3" name="Rechteck 22">
              <a:extLst>
                <a:ext uri="{FF2B5EF4-FFF2-40B4-BE49-F238E27FC236}">
                  <a16:creationId xmlns:a16="http://schemas.microsoft.com/office/drawing/2014/main" id="{226E0721-4700-13DB-9194-8B00AF7B7DA3}"/>
                </a:ext>
              </a:extLst>
            </p:cNvPr>
            <p:cNvSpPr/>
            <p:nvPr userDrawn="1"/>
          </p:nvSpPr>
          <p:spPr>
            <a:xfrm>
              <a:off x="11862352" y="-134937"/>
              <a:ext cx="457200" cy="13255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Tree>
    <p:extLst>
      <p:ext uri="{BB962C8B-B14F-4D97-AF65-F5344CB8AC3E}">
        <p14:creationId xmlns:p14="http://schemas.microsoft.com/office/powerpoint/2010/main" val="933249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EC4FCD-DA05-1DA7-64C0-CA3ACD380D50}"/>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4A196562-25B5-9C2D-B07D-BAAAB491BD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796087E-EB02-1CAA-EA95-870018336F7D}"/>
              </a:ext>
            </a:extLst>
          </p:cNvPr>
          <p:cNvSpPr>
            <a:spLocks noGrp="1"/>
          </p:cNvSpPr>
          <p:nvPr>
            <p:ph type="dt" sz="half" idx="10"/>
          </p:nvPr>
        </p:nvSpPr>
        <p:spPr/>
        <p:txBody>
          <a:bodyPr/>
          <a:lstStyle/>
          <a:p>
            <a:fld id="{988BCD2C-EEFB-40DE-B53D-94E3419E59AC}" type="datetimeFigureOut">
              <a:rPr lang="de-CH" smtClean="0"/>
              <a:t>04.10.2023</a:t>
            </a:fld>
            <a:endParaRPr lang="de-CH"/>
          </a:p>
        </p:txBody>
      </p:sp>
      <p:sp>
        <p:nvSpPr>
          <p:cNvPr id="5" name="Fußzeilenplatzhalter 4">
            <a:extLst>
              <a:ext uri="{FF2B5EF4-FFF2-40B4-BE49-F238E27FC236}">
                <a16:creationId xmlns:a16="http://schemas.microsoft.com/office/drawing/2014/main" id="{D3F4639B-552C-2099-7EBF-9C60B5D12404}"/>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A40C23A8-BC57-3404-0526-D218B610B210}"/>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3999888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A9CD77-DFCE-D26A-60DB-B239C9B2D0AE}"/>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90AEF2E4-5352-FA33-CCCA-BFDAE3D62674}"/>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221DA004-8DEC-412F-2CE8-BAA051B425D3}"/>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7DF6623F-CA78-2EEB-4CED-16167DF403AE}"/>
              </a:ext>
            </a:extLst>
          </p:cNvPr>
          <p:cNvSpPr>
            <a:spLocks noGrp="1"/>
          </p:cNvSpPr>
          <p:nvPr>
            <p:ph type="dt" sz="half" idx="10"/>
          </p:nvPr>
        </p:nvSpPr>
        <p:spPr/>
        <p:txBody>
          <a:bodyPr/>
          <a:lstStyle/>
          <a:p>
            <a:fld id="{988BCD2C-EEFB-40DE-B53D-94E3419E59AC}" type="datetimeFigureOut">
              <a:rPr lang="de-CH" smtClean="0"/>
              <a:t>04.10.2023</a:t>
            </a:fld>
            <a:endParaRPr lang="de-CH"/>
          </a:p>
        </p:txBody>
      </p:sp>
      <p:sp>
        <p:nvSpPr>
          <p:cNvPr id="6" name="Fußzeilenplatzhalter 5">
            <a:extLst>
              <a:ext uri="{FF2B5EF4-FFF2-40B4-BE49-F238E27FC236}">
                <a16:creationId xmlns:a16="http://schemas.microsoft.com/office/drawing/2014/main" id="{1FA9196F-3948-3573-76FE-B93282F46A3F}"/>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BA21E0AD-4E68-14C5-A419-F24807B1795B}"/>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2602329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BD51ED-53B7-8410-E08E-33D7AA602EF1}"/>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11A92E7B-1D2B-FA31-9E44-EAC666594D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E742B4A-443F-07E1-659A-9D6F8749236C}"/>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E905A8B7-020A-4D02-9FC1-0BC24195EF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809EAC3-E501-81D3-A9F3-39A117A98E1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88631C0B-E47D-2603-2B83-3371C4BD2322}"/>
              </a:ext>
            </a:extLst>
          </p:cNvPr>
          <p:cNvSpPr>
            <a:spLocks noGrp="1"/>
          </p:cNvSpPr>
          <p:nvPr>
            <p:ph type="dt" sz="half" idx="10"/>
          </p:nvPr>
        </p:nvSpPr>
        <p:spPr/>
        <p:txBody>
          <a:bodyPr/>
          <a:lstStyle/>
          <a:p>
            <a:fld id="{988BCD2C-EEFB-40DE-B53D-94E3419E59AC}" type="datetimeFigureOut">
              <a:rPr lang="de-CH" smtClean="0"/>
              <a:t>04.10.2023</a:t>
            </a:fld>
            <a:endParaRPr lang="de-CH"/>
          </a:p>
        </p:txBody>
      </p:sp>
      <p:sp>
        <p:nvSpPr>
          <p:cNvPr id="8" name="Fußzeilenplatzhalter 7">
            <a:extLst>
              <a:ext uri="{FF2B5EF4-FFF2-40B4-BE49-F238E27FC236}">
                <a16:creationId xmlns:a16="http://schemas.microsoft.com/office/drawing/2014/main" id="{8F15BF73-B70D-E2FD-9D7A-A07FC5EC5A63}"/>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46F4778E-27CB-B4FC-5EB5-A4E11CB68E16}"/>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56215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9C3266-C482-3029-1254-D9AC91683DFC}"/>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81330A2A-AD27-8F5A-6091-365D0F947A84}"/>
              </a:ext>
            </a:extLst>
          </p:cNvPr>
          <p:cNvSpPr>
            <a:spLocks noGrp="1"/>
          </p:cNvSpPr>
          <p:nvPr>
            <p:ph type="dt" sz="half" idx="10"/>
          </p:nvPr>
        </p:nvSpPr>
        <p:spPr/>
        <p:txBody>
          <a:bodyPr/>
          <a:lstStyle/>
          <a:p>
            <a:fld id="{988BCD2C-EEFB-40DE-B53D-94E3419E59AC}" type="datetimeFigureOut">
              <a:rPr lang="de-CH" smtClean="0"/>
              <a:t>04.10.2023</a:t>
            </a:fld>
            <a:endParaRPr lang="de-CH"/>
          </a:p>
        </p:txBody>
      </p:sp>
      <p:sp>
        <p:nvSpPr>
          <p:cNvPr id="4" name="Fußzeilenplatzhalter 3">
            <a:extLst>
              <a:ext uri="{FF2B5EF4-FFF2-40B4-BE49-F238E27FC236}">
                <a16:creationId xmlns:a16="http://schemas.microsoft.com/office/drawing/2014/main" id="{7C9BD783-93D2-6517-F085-4BE35A1A656C}"/>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AB232582-615E-FA45-FBC1-4AFCC18B165E}"/>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29664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9308828-975B-5028-75DB-197C1D76360E}"/>
              </a:ext>
            </a:extLst>
          </p:cNvPr>
          <p:cNvSpPr>
            <a:spLocks noGrp="1"/>
          </p:cNvSpPr>
          <p:nvPr>
            <p:ph type="dt" sz="half" idx="10"/>
          </p:nvPr>
        </p:nvSpPr>
        <p:spPr/>
        <p:txBody>
          <a:bodyPr/>
          <a:lstStyle/>
          <a:p>
            <a:fld id="{988BCD2C-EEFB-40DE-B53D-94E3419E59AC}" type="datetimeFigureOut">
              <a:rPr lang="de-CH" smtClean="0"/>
              <a:t>04.10.2023</a:t>
            </a:fld>
            <a:endParaRPr lang="de-CH"/>
          </a:p>
        </p:txBody>
      </p:sp>
      <p:sp>
        <p:nvSpPr>
          <p:cNvPr id="3" name="Fußzeilenplatzhalter 2">
            <a:extLst>
              <a:ext uri="{FF2B5EF4-FFF2-40B4-BE49-F238E27FC236}">
                <a16:creationId xmlns:a16="http://schemas.microsoft.com/office/drawing/2014/main" id="{F7C2099C-132A-C69B-C0E7-76972C77309F}"/>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2365BE1A-9078-AB7A-5999-2CC3FBF7ABBB}"/>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1931173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DA190D-4E23-67AC-6064-C441887D40A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7BB2D730-35EC-8394-0A33-4E2CAE676D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9EB49A77-6A0D-4A29-E222-3D0EB6A024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D0A2FF9-5711-922F-052D-06DD32FD5F53}"/>
              </a:ext>
            </a:extLst>
          </p:cNvPr>
          <p:cNvSpPr>
            <a:spLocks noGrp="1"/>
          </p:cNvSpPr>
          <p:nvPr>
            <p:ph type="dt" sz="half" idx="10"/>
          </p:nvPr>
        </p:nvSpPr>
        <p:spPr/>
        <p:txBody>
          <a:bodyPr/>
          <a:lstStyle/>
          <a:p>
            <a:fld id="{988BCD2C-EEFB-40DE-B53D-94E3419E59AC}" type="datetimeFigureOut">
              <a:rPr lang="de-CH" smtClean="0"/>
              <a:t>04.10.2023</a:t>
            </a:fld>
            <a:endParaRPr lang="de-CH"/>
          </a:p>
        </p:txBody>
      </p:sp>
      <p:sp>
        <p:nvSpPr>
          <p:cNvPr id="6" name="Fußzeilenplatzhalter 5">
            <a:extLst>
              <a:ext uri="{FF2B5EF4-FFF2-40B4-BE49-F238E27FC236}">
                <a16:creationId xmlns:a16="http://schemas.microsoft.com/office/drawing/2014/main" id="{C21B6AB8-7987-9D1B-BB6A-10B55A12C722}"/>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F079CD3-5F82-A0DC-1B9A-44F819D7279C}"/>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3714680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32224B-4808-DF4F-3CC9-4FDEB978353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B60B65CC-0D6A-63A7-FF55-01BB65DDC3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293CC63E-79CA-29B0-22C9-DFA3078FFC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43B1D23-67AE-A9D7-3DFC-D6B40852EF01}"/>
              </a:ext>
            </a:extLst>
          </p:cNvPr>
          <p:cNvSpPr>
            <a:spLocks noGrp="1"/>
          </p:cNvSpPr>
          <p:nvPr>
            <p:ph type="dt" sz="half" idx="10"/>
          </p:nvPr>
        </p:nvSpPr>
        <p:spPr/>
        <p:txBody>
          <a:bodyPr/>
          <a:lstStyle/>
          <a:p>
            <a:fld id="{988BCD2C-EEFB-40DE-B53D-94E3419E59AC}" type="datetimeFigureOut">
              <a:rPr lang="de-CH" smtClean="0"/>
              <a:t>04.10.2023</a:t>
            </a:fld>
            <a:endParaRPr lang="de-CH"/>
          </a:p>
        </p:txBody>
      </p:sp>
      <p:sp>
        <p:nvSpPr>
          <p:cNvPr id="6" name="Fußzeilenplatzhalter 5">
            <a:extLst>
              <a:ext uri="{FF2B5EF4-FFF2-40B4-BE49-F238E27FC236}">
                <a16:creationId xmlns:a16="http://schemas.microsoft.com/office/drawing/2014/main" id="{F6D873E1-37B7-2B53-DD1B-B84D603515AD}"/>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12BDF073-3527-CD3C-91D6-124574F266C3}"/>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3720720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l="-11000" r="-11000"/>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A9AF21D-BBF5-CC30-F90F-A007F3EBC0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endParaRPr lang="de-CH" dirty="0"/>
          </a:p>
        </p:txBody>
      </p:sp>
      <p:sp>
        <p:nvSpPr>
          <p:cNvPr id="3" name="Textplatzhalter 2">
            <a:extLst>
              <a:ext uri="{FF2B5EF4-FFF2-40B4-BE49-F238E27FC236}">
                <a16:creationId xmlns:a16="http://schemas.microsoft.com/office/drawing/2014/main" id="{72DB1946-0C09-B4AA-7A99-B17A6AE5CC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0DB64EC9-11D8-E42A-C611-EF451A1931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8BCD2C-EEFB-40DE-B53D-94E3419E59AC}" type="datetimeFigureOut">
              <a:rPr lang="de-CH" smtClean="0"/>
              <a:t>04.10.2023</a:t>
            </a:fld>
            <a:endParaRPr lang="de-CH"/>
          </a:p>
        </p:txBody>
      </p:sp>
      <p:sp>
        <p:nvSpPr>
          <p:cNvPr id="5" name="Fußzeilenplatzhalter 4">
            <a:extLst>
              <a:ext uri="{FF2B5EF4-FFF2-40B4-BE49-F238E27FC236}">
                <a16:creationId xmlns:a16="http://schemas.microsoft.com/office/drawing/2014/main" id="{1B694F03-1DFA-8CFB-C798-95F128B96C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7AFF26BC-5CD1-3413-8CE6-31FF2E4AFF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0D408-7421-4DD3-B940-113455AFB575}" type="slidenum">
              <a:rPr lang="de-CH" smtClean="0"/>
              <a:t>‹Nr.›</a:t>
            </a:fld>
            <a:endParaRPr lang="de-CH"/>
          </a:p>
        </p:txBody>
      </p:sp>
    </p:spTree>
    <p:extLst>
      <p:ext uri="{BB962C8B-B14F-4D97-AF65-F5344CB8AC3E}">
        <p14:creationId xmlns:p14="http://schemas.microsoft.com/office/powerpoint/2010/main" val="1845658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svv.ch/de/search?search_api_fulltext=Reiseversicherung" TargetMode="External"/><Relationship Id="rId7" Type="http://schemas.openxmlformats.org/officeDocument/2006/relationships/image" Target="../media/image12.png"/><Relationship Id="rId2" Type="http://schemas.openxmlformats.org/officeDocument/2006/relationships/hyperlink" Target="https://www.shareyourrisk.ch/s1/e2-suedamerika-ahoi/"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hyperlink" Target="https://www.srf.ch/sendungen/kassensturz-espresso/so-finden-sie-die-richtige-reiseversicherun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4.xml"/><Relationship Id="rId7"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10.xml"/><Relationship Id="rId4" Type="http://schemas.openxmlformats.org/officeDocument/2006/relationships/slide" Target="slide9.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image" Target="../media/image4.png"/><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8.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kiknet-learnhub.com/shareyourris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BDE79D-9AFB-2248-C15C-FE3587A7EB77}"/>
              </a:ext>
            </a:extLst>
          </p:cNvPr>
          <p:cNvSpPr>
            <a:spLocks noGrp="1"/>
          </p:cNvSpPr>
          <p:nvPr>
            <p:ph type="ctrTitle"/>
          </p:nvPr>
        </p:nvSpPr>
        <p:spPr/>
        <p:txBody>
          <a:bodyPr>
            <a:normAutofit/>
          </a:bodyPr>
          <a:lstStyle/>
          <a:p>
            <a:r>
              <a:rPr lang="de-CH" sz="7000" dirty="0">
                <a:solidFill>
                  <a:srgbClr val="0070C0"/>
                </a:solidFill>
                <a:latin typeface="Tahoma" panose="020B0604030504040204" pitchFamily="34" charset="0"/>
                <a:ea typeface="Tahoma" panose="020B0604030504040204" pitchFamily="34" charset="0"/>
                <a:cs typeface="Tahoma" panose="020B0604030504040204" pitchFamily="34" charset="0"/>
              </a:rPr>
              <a:t>Wenn einer eine Reise tut</a:t>
            </a:r>
          </a:p>
        </p:txBody>
      </p:sp>
      <p:sp>
        <p:nvSpPr>
          <p:cNvPr id="3" name="Untertitel 2">
            <a:extLst>
              <a:ext uri="{FF2B5EF4-FFF2-40B4-BE49-F238E27FC236}">
                <a16:creationId xmlns:a16="http://schemas.microsoft.com/office/drawing/2014/main" id="{DD5316B5-42AF-A743-61C3-F7A5E537823A}"/>
              </a:ext>
            </a:extLst>
          </p:cNvPr>
          <p:cNvSpPr>
            <a:spLocks noGrp="1"/>
          </p:cNvSpPr>
          <p:nvPr>
            <p:ph type="subTitle" idx="1"/>
          </p:nvPr>
        </p:nvSpPr>
        <p:spPr/>
        <p:txBody>
          <a:bodyPr>
            <a:normAutofit/>
          </a:bodyPr>
          <a:lstStyle/>
          <a:p>
            <a:r>
              <a:rPr lang="de-CH" sz="5000" dirty="0">
                <a:solidFill>
                  <a:srgbClr val="7030A0"/>
                </a:solidFill>
                <a:latin typeface="Tahoma" panose="020B0604030504040204" pitchFamily="34" charset="0"/>
                <a:ea typeface="Tahoma" panose="020B0604030504040204" pitchFamily="34" charset="0"/>
                <a:cs typeface="Tahoma" panose="020B0604030504040204" pitchFamily="34" charset="0"/>
              </a:rPr>
              <a:t>Reiseversicherung</a:t>
            </a:r>
            <a:r>
              <a:rPr lang="de-CH" dirty="0">
                <a:solidFill>
                  <a:srgbClr val="C00000"/>
                </a:solidFill>
              </a:rPr>
              <a:t> </a:t>
            </a:r>
          </a:p>
        </p:txBody>
      </p:sp>
      <p:pic>
        <p:nvPicPr>
          <p:cNvPr id="11" name="happy-travel-pop-18387">
            <a:hlinkClick r:id="" action="ppaction://media"/>
            <a:extLst>
              <a:ext uri="{FF2B5EF4-FFF2-40B4-BE49-F238E27FC236}">
                <a16:creationId xmlns:a16="http://schemas.microsoft.com/office/drawing/2014/main" id="{EE04E36A-2A86-09A2-6B84-AC7D74D36CA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781925" y="3087688"/>
            <a:ext cx="609600" cy="609600"/>
          </a:xfrm>
          <a:prstGeom prst="rect">
            <a:avLst/>
          </a:prstGeom>
        </p:spPr>
      </p:pic>
      <p:pic>
        <p:nvPicPr>
          <p:cNvPr id="13" name="Grafik 12" descr="Ein Bild, das Text enthält.&#10;&#10;Automatisch generierte Beschreibung">
            <a:extLst>
              <a:ext uri="{FF2B5EF4-FFF2-40B4-BE49-F238E27FC236}">
                <a16:creationId xmlns:a16="http://schemas.microsoft.com/office/drawing/2014/main" id="{858CDE7F-9F33-0498-D030-2AFF9C079B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56746" y="5145241"/>
            <a:ext cx="2200976" cy="1440000"/>
          </a:xfrm>
          <a:prstGeom prst="rect">
            <a:avLst/>
          </a:prstGeom>
        </p:spPr>
      </p:pic>
      <p:sp>
        <p:nvSpPr>
          <p:cNvPr id="14" name="Textfeld 13">
            <a:extLst>
              <a:ext uri="{FF2B5EF4-FFF2-40B4-BE49-F238E27FC236}">
                <a16:creationId xmlns:a16="http://schemas.microsoft.com/office/drawing/2014/main" id="{90DC932A-5D74-5699-D741-E6A782BCED70}"/>
              </a:ext>
            </a:extLst>
          </p:cNvPr>
          <p:cNvSpPr txBox="1"/>
          <p:nvPr/>
        </p:nvSpPr>
        <p:spPr>
          <a:xfrm rot="20037696">
            <a:off x="9290731" y="4312026"/>
            <a:ext cx="1733005" cy="477054"/>
          </a:xfrm>
          <a:prstGeom prst="rect">
            <a:avLst/>
          </a:prstGeom>
          <a:noFill/>
        </p:spPr>
        <p:txBody>
          <a:bodyPr wrap="square" rtlCol="0">
            <a:spAutoFit/>
          </a:bodyPr>
          <a:lstStyle/>
          <a:p>
            <a:r>
              <a:rPr lang="de-CH" sz="2500" b="1" dirty="0">
                <a:solidFill>
                  <a:srgbClr val="C00000"/>
                </a:solidFill>
                <a:latin typeface="Tahoma" panose="020B0604030504040204" pitchFamily="34" charset="0"/>
                <a:ea typeface="Tahoma" panose="020B0604030504040204" pitchFamily="34" charset="0"/>
                <a:cs typeface="Tahoma" panose="020B0604030504040204" pitchFamily="34" charset="0"/>
              </a:rPr>
              <a:t>Modul</a:t>
            </a:r>
            <a:r>
              <a:rPr lang="de-CH" sz="25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de-CH" sz="2500" b="1" dirty="0">
                <a:solidFill>
                  <a:srgbClr val="C00000"/>
                </a:solidFill>
                <a:latin typeface="Tahoma" panose="020B0604030504040204" pitchFamily="34" charset="0"/>
                <a:ea typeface="Tahoma" panose="020B0604030504040204" pitchFamily="34" charset="0"/>
                <a:cs typeface="Tahoma" panose="020B0604030504040204" pitchFamily="34" charset="0"/>
              </a:rPr>
              <a:t>1</a:t>
            </a:r>
          </a:p>
        </p:txBody>
      </p:sp>
    </p:spTree>
    <p:extLst>
      <p:ext uri="{BB962C8B-B14F-4D97-AF65-F5344CB8AC3E}">
        <p14:creationId xmlns:p14="http://schemas.microsoft.com/office/powerpoint/2010/main" val="29025468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112509" fill="hold"/>
                                        <p:tgtEl>
                                          <p:spTgt spid="11"/>
                                        </p:tgtEl>
                                      </p:cBhvr>
                                    </p:cmd>
                                  </p:childTnLst>
                                </p:cTn>
                              </p:par>
                            </p:childTnLst>
                          </p:cTn>
                        </p:par>
                        <p:par>
                          <p:cTn id="13" fill="hold">
                            <p:stCondLst>
                              <p:cond delay="113009"/>
                            </p:stCondLst>
                            <p:childTnLst>
                              <p:par>
                                <p:cTn id="14" presetID="31"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1000" fill="hold"/>
                                        <p:tgtEl>
                                          <p:spTgt spid="13"/>
                                        </p:tgtEl>
                                        <p:attrNameLst>
                                          <p:attrName>ppt_w</p:attrName>
                                        </p:attrNameLst>
                                      </p:cBhvr>
                                      <p:tavLst>
                                        <p:tav tm="0">
                                          <p:val>
                                            <p:fltVal val="0"/>
                                          </p:val>
                                        </p:tav>
                                        <p:tav tm="100000">
                                          <p:val>
                                            <p:strVal val="#ppt_w"/>
                                          </p:val>
                                        </p:tav>
                                      </p:tavLst>
                                    </p:anim>
                                    <p:anim calcmode="lin" valueType="num">
                                      <p:cBhvr>
                                        <p:cTn id="17" dur="1000" fill="hold"/>
                                        <p:tgtEl>
                                          <p:spTgt spid="13"/>
                                        </p:tgtEl>
                                        <p:attrNameLst>
                                          <p:attrName>ppt_h</p:attrName>
                                        </p:attrNameLst>
                                      </p:cBhvr>
                                      <p:tavLst>
                                        <p:tav tm="0">
                                          <p:val>
                                            <p:fltVal val="0"/>
                                          </p:val>
                                        </p:tav>
                                        <p:tav tm="100000">
                                          <p:val>
                                            <p:strVal val="#ppt_h"/>
                                          </p:val>
                                        </p:tav>
                                      </p:tavLst>
                                    </p:anim>
                                    <p:anim calcmode="lin" valueType="num">
                                      <p:cBhvr>
                                        <p:cTn id="18" dur="1000" fill="hold"/>
                                        <p:tgtEl>
                                          <p:spTgt spid="13"/>
                                        </p:tgtEl>
                                        <p:attrNameLst>
                                          <p:attrName>style.rotation</p:attrName>
                                        </p:attrNameLst>
                                      </p:cBhvr>
                                      <p:tavLst>
                                        <p:tav tm="0">
                                          <p:val>
                                            <p:fltVal val="90"/>
                                          </p:val>
                                        </p:tav>
                                        <p:tav tm="100000">
                                          <p:val>
                                            <p:fltVal val="0"/>
                                          </p:val>
                                        </p:tav>
                                      </p:tavLst>
                                    </p:anim>
                                    <p:animEffect transition="in" filter="fade">
                                      <p:cBhvr>
                                        <p:cTn id="19" dur="1000"/>
                                        <p:tgtEl>
                                          <p:spTgt spid="13"/>
                                        </p:tgtEl>
                                      </p:cBhvr>
                                    </p:animEffect>
                                  </p:childTnLst>
                                </p:cTn>
                              </p:par>
                            </p:childTnLst>
                          </p:cTn>
                        </p:par>
                        <p:par>
                          <p:cTn id="20" fill="hold">
                            <p:stCondLst>
                              <p:cond delay="114009"/>
                            </p:stCondLst>
                            <p:childTnLst>
                              <p:par>
                                <p:cTn id="21" presetID="10" presetClass="entr" presetSubtype="0" fill="hold" grpId="0" nodeType="afterEffect">
                                  <p:stCondLst>
                                    <p:cond delay="0"/>
                                  </p:stCondLst>
                                  <p:iterate type="lt">
                                    <p:tmPct val="10000"/>
                                  </p:iterate>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400"/>
                                        <p:tgtEl>
                                          <p:spTgt spid="3">
                                            <p:txEl>
                                              <p:pRg st="0" end="0"/>
                                            </p:txEl>
                                          </p:spTgt>
                                        </p:tgtEl>
                                      </p:cBhvr>
                                    </p:animEffect>
                                  </p:childTnLst>
                                </p:cTn>
                              </p:par>
                            </p:childTnLst>
                          </p:cTn>
                        </p:par>
                        <p:par>
                          <p:cTn id="24" fill="hold">
                            <p:stCondLst>
                              <p:cond delay="115049"/>
                            </p:stCondLst>
                            <p:childTnLst>
                              <p:par>
                                <p:cTn id="25" presetID="31"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fltVal val="0"/>
                                          </p:val>
                                        </p:tav>
                                        <p:tav tm="100000">
                                          <p:val>
                                            <p:strVal val="#ppt_w"/>
                                          </p:val>
                                        </p:tav>
                                      </p:tavLst>
                                    </p:anim>
                                    <p:anim calcmode="lin" valueType="num">
                                      <p:cBhvr>
                                        <p:cTn id="28" dur="1000" fill="hold"/>
                                        <p:tgtEl>
                                          <p:spTgt spid="14"/>
                                        </p:tgtEl>
                                        <p:attrNameLst>
                                          <p:attrName>ppt_h</p:attrName>
                                        </p:attrNameLst>
                                      </p:cBhvr>
                                      <p:tavLst>
                                        <p:tav tm="0">
                                          <p:val>
                                            <p:fltVal val="0"/>
                                          </p:val>
                                        </p:tav>
                                        <p:tav tm="100000">
                                          <p:val>
                                            <p:strVal val="#ppt_h"/>
                                          </p:val>
                                        </p:tav>
                                      </p:tavLst>
                                    </p:anim>
                                    <p:anim calcmode="lin" valueType="num">
                                      <p:cBhvr>
                                        <p:cTn id="29" dur="1000" fill="hold"/>
                                        <p:tgtEl>
                                          <p:spTgt spid="14"/>
                                        </p:tgtEl>
                                        <p:attrNameLst>
                                          <p:attrName>style.rotation</p:attrName>
                                        </p:attrNameLst>
                                      </p:cBhvr>
                                      <p:tavLst>
                                        <p:tav tm="0">
                                          <p:val>
                                            <p:fltVal val="90"/>
                                          </p:val>
                                        </p:tav>
                                        <p:tav tm="100000">
                                          <p:val>
                                            <p:fltVal val="0"/>
                                          </p:val>
                                        </p:tav>
                                      </p:tavLst>
                                    </p:anim>
                                    <p:animEffect transition="in" filter="fade">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1" repeatCount="indefinite" fill="hold" display="0">
                  <p:stCondLst>
                    <p:cond delay="indefinite"/>
                  </p:stCondLst>
                  <p:endCondLst>
                    <p:cond evt="onStopAudio" delay="0">
                      <p:tgtEl>
                        <p:sldTgt/>
                      </p:tgtEl>
                    </p:cond>
                  </p:endCondLst>
                </p:cTn>
                <p:tgtEl>
                  <p:spTgt spid="11"/>
                </p:tgtEl>
              </p:cMediaNode>
            </p:audio>
          </p:childTnLst>
        </p:cTn>
      </p:par>
    </p:tnLst>
    <p:bldLst>
      <p:bldP spid="2" grpId="0"/>
      <p:bldP spid="3" grpId="0" build="p"/>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CD99CC-8D10-347D-0A10-F3D78FF07464}"/>
              </a:ext>
            </a:extLst>
          </p:cNvPr>
          <p:cNvSpPr>
            <a:spLocks noGrp="1"/>
          </p:cNvSpPr>
          <p:nvPr>
            <p:ph type="title"/>
          </p:nvPr>
        </p:nvSpPr>
        <p:spPr/>
        <p:txBody>
          <a:bodyPr/>
          <a:lstStyle/>
          <a:p>
            <a:r>
              <a:rPr lang="de-DE" dirty="0"/>
              <a:t>Game, Infos, Links</a:t>
            </a:r>
            <a:endParaRPr lang="de-CH" dirty="0"/>
          </a:p>
        </p:txBody>
      </p:sp>
      <p:sp>
        <p:nvSpPr>
          <p:cNvPr id="3" name="Inhaltsplatzhalter 2">
            <a:extLst>
              <a:ext uri="{FF2B5EF4-FFF2-40B4-BE49-F238E27FC236}">
                <a16:creationId xmlns:a16="http://schemas.microsoft.com/office/drawing/2014/main" id="{0F72D3B6-8D65-D067-15A7-4B12E6AC2660}"/>
              </a:ext>
            </a:extLst>
          </p:cNvPr>
          <p:cNvSpPr>
            <a:spLocks noGrp="1"/>
          </p:cNvSpPr>
          <p:nvPr>
            <p:ph idx="1"/>
          </p:nvPr>
        </p:nvSpPr>
        <p:spPr/>
        <p:txBody>
          <a:bodyPr>
            <a:normAutofit fontScale="92500" lnSpcReduction="10000"/>
          </a:bodyPr>
          <a:lstStyle/>
          <a:p>
            <a:r>
              <a:rPr lang="de-DE" b="1" dirty="0"/>
              <a:t>Web-Game:</a:t>
            </a:r>
            <a:r>
              <a:rPr lang="de-DE" dirty="0"/>
              <a:t> Südamerika ahoi! </a:t>
            </a:r>
            <a:br>
              <a:rPr lang="de-DE" dirty="0"/>
            </a:br>
            <a:r>
              <a:rPr lang="de-DE" dirty="0">
                <a:hlinkClick r:id="rId2"/>
              </a:rPr>
              <a:t>https://www.shareyourrisk.ch/s1/e2-suedamerika-ahoi/</a:t>
            </a:r>
            <a:r>
              <a:rPr lang="de-DE" dirty="0"/>
              <a:t> </a:t>
            </a:r>
          </a:p>
          <a:p>
            <a:endParaRPr lang="de-DE" dirty="0"/>
          </a:p>
          <a:p>
            <a:r>
              <a:rPr lang="de-CH" b="1" dirty="0"/>
              <a:t>Schweizerischer Versicherungsverband SVV</a:t>
            </a:r>
            <a:r>
              <a:rPr lang="de-CH" dirty="0"/>
              <a:t>, </a:t>
            </a:r>
            <a:br>
              <a:rPr lang="de-CH" dirty="0"/>
            </a:br>
            <a:r>
              <a:rPr lang="de-CH" dirty="0"/>
              <a:t>Stichwort Reiseversicherung: </a:t>
            </a:r>
            <a:r>
              <a:rPr lang="de-CH" dirty="0">
                <a:hlinkClick r:id="rId3"/>
              </a:rPr>
              <a:t>https://www.svv.ch/de/search?search_api_fulltext=Reiseversicherung</a:t>
            </a:r>
            <a:r>
              <a:rPr lang="de-CH" dirty="0"/>
              <a:t> </a:t>
            </a:r>
          </a:p>
          <a:p>
            <a:pPr marL="0" indent="0">
              <a:buNone/>
            </a:pPr>
            <a:endParaRPr lang="de-CH" dirty="0"/>
          </a:p>
          <a:p>
            <a:r>
              <a:rPr lang="de-CH" b="1" dirty="0"/>
              <a:t>SRF Kassensturz: </a:t>
            </a:r>
            <a:r>
              <a:rPr lang="de-CH" dirty="0"/>
              <a:t>So finden Sie die richtige Reiseversicherung</a:t>
            </a:r>
            <a:br>
              <a:rPr lang="de-CH" dirty="0"/>
            </a:br>
            <a:r>
              <a:rPr lang="de-CH" dirty="0">
                <a:hlinkClick r:id="rId4"/>
              </a:rPr>
              <a:t>https://www.srf.ch/sendungen/kassensturz-espresso/so-finden-sie-die-richtige-reiseversicherung</a:t>
            </a:r>
            <a:r>
              <a:rPr lang="de-CH" dirty="0"/>
              <a:t> </a:t>
            </a:r>
          </a:p>
          <a:p>
            <a:endParaRPr lang="de-CH" dirty="0"/>
          </a:p>
        </p:txBody>
      </p:sp>
      <p:pic>
        <p:nvPicPr>
          <p:cNvPr id="4" name="Grafik 3" descr="Ein Bild, das Text enthält.&#10;&#10;Automatisch generierte Beschreibung">
            <a:hlinkClick r:id="rId5" action="ppaction://hlinksldjump"/>
            <a:extLst>
              <a:ext uri="{FF2B5EF4-FFF2-40B4-BE49-F238E27FC236}">
                <a16:creationId xmlns:a16="http://schemas.microsoft.com/office/drawing/2014/main" id="{12F830C9-502B-1E44-0E29-ECE6B0B514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28434" y="5771900"/>
            <a:ext cx="1650732" cy="1080000"/>
          </a:xfrm>
          <a:prstGeom prst="rect">
            <a:avLst/>
          </a:prstGeom>
        </p:spPr>
      </p:pic>
      <p:pic>
        <p:nvPicPr>
          <p:cNvPr id="6146" name="Picture 2">
            <a:extLst>
              <a:ext uri="{FF2B5EF4-FFF2-40B4-BE49-F238E27FC236}">
                <a16:creationId xmlns:a16="http://schemas.microsoft.com/office/drawing/2014/main" id="{D9CE3415-A1A1-AD4C-B362-A55459E18A0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02714" y="800213"/>
            <a:ext cx="900000"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58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98561D-3BC9-6C00-2498-078EB244AD87}"/>
              </a:ext>
            </a:extLst>
          </p:cNvPr>
          <p:cNvSpPr>
            <a:spLocks noGrp="1"/>
          </p:cNvSpPr>
          <p:nvPr>
            <p:ph type="title"/>
          </p:nvPr>
        </p:nvSpPr>
        <p:spPr>
          <a:xfrm>
            <a:off x="372140" y="101356"/>
            <a:ext cx="9216656" cy="1325563"/>
          </a:xfrm>
        </p:spPr>
        <p:txBody>
          <a:bodyPr/>
          <a:lstStyle/>
          <a:p>
            <a:r>
              <a:rPr lang="de-CH" dirty="0">
                <a:latin typeface="Tahoma" panose="020B0604030504040204" pitchFamily="34" charset="0"/>
                <a:ea typeface="Tahoma" panose="020B0604030504040204" pitchFamily="34" charset="0"/>
                <a:cs typeface="Tahoma" panose="020B0604030504040204" pitchFamily="34" charset="0"/>
              </a:rPr>
              <a:t>Inhalte und Ziele des Moduls</a:t>
            </a:r>
          </a:p>
        </p:txBody>
      </p:sp>
      <p:sp>
        <p:nvSpPr>
          <p:cNvPr id="10" name="Textfeld 9">
            <a:extLst>
              <a:ext uri="{FF2B5EF4-FFF2-40B4-BE49-F238E27FC236}">
                <a16:creationId xmlns:a16="http://schemas.microsoft.com/office/drawing/2014/main" id="{F90EC3CA-0243-530C-795C-1EE3F1A46989}"/>
              </a:ext>
            </a:extLst>
          </p:cNvPr>
          <p:cNvSpPr txBox="1"/>
          <p:nvPr/>
        </p:nvSpPr>
        <p:spPr>
          <a:xfrm>
            <a:off x="372140" y="1538332"/>
            <a:ext cx="10409274" cy="2785378"/>
          </a:xfrm>
          <a:prstGeom prst="rect">
            <a:avLst/>
          </a:prstGeom>
          <a:noFill/>
        </p:spPr>
        <p:txBody>
          <a:bodyPr wrap="square" rtlCol="0">
            <a:spAutoFit/>
          </a:bodyPr>
          <a:lstStyle/>
          <a:p>
            <a:pPr marL="342900" indent="-342900">
              <a:buFont typeface="Wingdings" panose="05000000000000000000" pitchFamily="2" charset="2"/>
              <a:buChar char="§"/>
            </a:pPr>
            <a:r>
              <a:rPr lang="de-CH" sz="2500" dirty="0">
                <a:latin typeface="Tahoma" panose="020B0604030504040204" pitchFamily="34" charset="0"/>
                <a:ea typeface="Tahoma" panose="020B0604030504040204" pitchFamily="34" charset="0"/>
                <a:cs typeface="Tahoma" panose="020B0604030504040204" pitchFamily="34" charset="0"/>
              </a:rPr>
              <a:t> </a:t>
            </a:r>
            <a:r>
              <a:rPr lang="de-CH" sz="2500" dirty="0">
                <a:latin typeface="Tahoma" panose="020B0604030504040204" pitchFamily="34" charset="0"/>
                <a:ea typeface="Tahoma" panose="020B0604030504040204" pitchFamily="34" charset="0"/>
                <a:cs typeface="Tahoma" panose="020B0604030504040204" pitchFamily="34" charset="0"/>
                <a:hlinkClick r:id="rId2" action="ppaction://hlinksldjump"/>
              </a:rPr>
              <a:t>Marco verreist! – Kurzgeschichte zum Einstieg</a:t>
            </a:r>
            <a:endParaRPr lang="de-CH" sz="25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
            </a:pPr>
            <a:endParaRPr lang="de-CH" sz="25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
            </a:pPr>
            <a:r>
              <a:rPr lang="de-CH" sz="2500" dirty="0">
                <a:latin typeface="Tahoma" panose="020B0604030504040204" pitchFamily="34" charset="0"/>
                <a:ea typeface="Tahoma" panose="020B0604030504040204" pitchFamily="34" charset="0"/>
                <a:cs typeface="Tahoma" panose="020B0604030504040204" pitchFamily="34" charset="0"/>
              </a:rPr>
              <a:t> </a:t>
            </a:r>
            <a:r>
              <a:rPr lang="de-CH" sz="2500" dirty="0">
                <a:solidFill>
                  <a:srgbClr val="4472C4"/>
                </a:solidFill>
                <a:latin typeface="Tahoma" panose="020B0604030504040204" pitchFamily="34" charset="0"/>
                <a:ea typeface="Tahoma" panose="020B0604030504040204" pitchFamily="34" charset="0"/>
                <a:cs typeface="Tahoma" panose="020B0604030504040204" pitchFamily="34" charset="0"/>
                <a:hlinkClick r:id="rId3" action="ppaction://hlinksldjump">
                  <a:extLst>
                    <a:ext uri="{A12FA001-AC4F-418D-AE19-62706E023703}">
                      <ahyp:hlinkClr xmlns:ahyp="http://schemas.microsoft.com/office/drawing/2018/hyperlinkcolor" val="tx"/>
                    </a:ext>
                  </a:extLst>
                </a:hlinkClick>
              </a:rPr>
              <a:t>Reiseversicherung – Was ist das?</a:t>
            </a:r>
            <a:endParaRPr lang="de-CH" sz="2500" dirty="0">
              <a:solidFill>
                <a:srgbClr val="4472C4"/>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
            </a:pPr>
            <a:endParaRPr lang="de-CH" sz="25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
            </a:pPr>
            <a:r>
              <a:rPr lang="de-CH" sz="2500" dirty="0">
                <a:latin typeface="Tahoma" panose="020B0604030504040204" pitchFamily="34" charset="0"/>
                <a:ea typeface="Tahoma" panose="020B0604030504040204" pitchFamily="34" charset="0"/>
                <a:cs typeface="Tahoma" panose="020B0604030504040204" pitchFamily="34" charset="0"/>
              </a:rPr>
              <a:t> </a:t>
            </a:r>
            <a:r>
              <a:rPr lang="de-CH" sz="2500" dirty="0">
                <a:solidFill>
                  <a:srgbClr val="4472C4"/>
                </a:solidFill>
                <a:latin typeface="Tahoma" panose="020B0604030504040204" pitchFamily="34" charset="0"/>
                <a:ea typeface="Tahoma" panose="020B0604030504040204" pitchFamily="34" charset="0"/>
                <a:cs typeface="Tahoma" panose="020B0604030504040204" pitchFamily="34" charset="0"/>
                <a:hlinkClick r:id="rId4" action="ppaction://hlinksldjump">
                  <a:extLst>
                    <a:ext uri="{A12FA001-AC4F-418D-AE19-62706E023703}">
                      <ahyp:hlinkClr xmlns:ahyp="http://schemas.microsoft.com/office/drawing/2018/hyperlinkcolor" val="tx"/>
                    </a:ext>
                  </a:extLst>
                </a:hlinkClick>
              </a:rPr>
              <a:t>Aufträge und Aufgaben </a:t>
            </a:r>
            <a:br>
              <a:rPr lang="de-CH" sz="2500" dirty="0">
                <a:latin typeface="Tahoma" panose="020B0604030504040204" pitchFamily="34" charset="0"/>
                <a:ea typeface="Tahoma" panose="020B0604030504040204" pitchFamily="34" charset="0"/>
                <a:cs typeface="Tahoma" panose="020B0604030504040204" pitchFamily="34" charset="0"/>
              </a:rPr>
            </a:br>
            <a:endParaRPr lang="de-CH" sz="25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
            </a:pPr>
            <a:r>
              <a:rPr lang="de-CH" sz="2500" dirty="0">
                <a:latin typeface="Tahoma" panose="020B0604030504040204" pitchFamily="34" charset="0"/>
                <a:ea typeface="Tahoma" panose="020B0604030504040204" pitchFamily="34" charset="0"/>
                <a:cs typeface="Tahoma" panose="020B0604030504040204" pitchFamily="34" charset="0"/>
              </a:rPr>
              <a:t> </a:t>
            </a:r>
            <a:r>
              <a:rPr lang="de-CH" sz="2500" dirty="0">
                <a:latin typeface="Tahoma" panose="020B0604030504040204" pitchFamily="34" charset="0"/>
                <a:ea typeface="Tahoma" panose="020B0604030504040204" pitchFamily="34" charset="0"/>
                <a:cs typeface="Tahoma" panose="020B0604030504040204" pitchFamily="34" charset="0"/>
                <a:hlinkClick r:id="rId5" action="ppaction://hlinksldjump"/>
              </a:rPr>
              <a:t>Game, Zusatzinformationen, Links</a:t>
            </a:r>
            <a:endParaRPr lang="de-CH" sz="2500" dirty="0">
              <a:latin typeface="Tahoma" panose="020B0604030504040204" pitchFamily="34" charset="0"/>
              <a:ea typeface="Tahoma" panose="020B0604030504040204" pitchFamily="34" charset="0"/>
              <a:cs typeface="Tahoma" panose="020B0604030504040204" pitchFamily="34" charset="0"/>
            </a:endParaRPr>
          </a:p>
        </p:txBody>
      </p:sp>
      <p:grpSp>
        <p:nvGrpSpPr>
          <p:cNvPr id="11" name="Gruppieren 10">
            <a:extLst>
              <a:ext uri="{FF2B5EF4-FFF2-40B4-BE49-F238E27FC236}">
                <a16:creationId xmlns:a16="http://schemas.microsoft.com/office/drawing/2014/main" id="{DFBAB1ED-3300-F177-7815-044D6AD85EC7}"/>
              </a:ext>
            </a:extLst>
          </p:cNvPr>
          <p:cNvGrpSpPr/>
          <p:nvPr/>
        </p:nvGrpSpPr>
        <p:grpSpPr>
          <a:xfrm>
            <a:off x="9101542" y="4148852"/>
            <a:ext cx="2438400" cy="2344023"/>
            <a:chOff x="9101542" y="4148852"/>
            <a:chExt cx="2438400" cy="2344023"/>
          </a:xfrm>
        </p:grpSpPr>
        <p:pic>
          <p:nvPicPr>
            <p:cNvPr id="5" name="Grafik 4" descr="Ein Bild, das Text enthält.&#10;&#10;Automatisch generierte Beschreibung">
              <a:extLst>
                <a:ext uri="{FF2B5EF4-FFF2-40B4-BE49-F238E27FC236}">
                  <a16:creationId xmlns:a16="http://schemas.microsoft.com/office/drawing/2014/main" id="{8B52B5B7-E7EE-686F-A73D-1E21D6A347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01542" y="5052875"/>
              <a:ext cx="2200976" cy="1440000"/>
            </a:xfrm>
            <a:prstGeom prst="rect">
              <a:avLst/>
            </a:prstGeom>
          </p:spPr>
        </p:pic>
        <p:sp>
          <p:nvSpPr>
            <p:cNvPr id="3" name="Textfeld 2">
              <a:extLst>
                <a:ext uri="{FF2B5EF4-FFF2-40B4-BE49-F238E27FC236}">
                  <a16:creationId xmlns:a16="http://schemas.microsoft.com/office/drawing/2014/main" id="{7614F863-E5C8-D45C-51F3-42058B86D38C}"/>
                </a:ext>
              </a:extLst>
            </p:cNvPr>
            <p:cNvSpPr txBox="1"/>
            <p:nvPr/>
          </p:nvSpPr>
          <p:spPr>
            <a:xfrm>
              <a:off x="9101542" y="4148852"/>
              <a:ext cx="2438400" cy="923330"/>
            </a:xfrm>
            <a:prstGeom prst="rect">
              <a:avLst/>
            </a:prstGeom>
            <a:noFill/>
          </p:spPr>
          <p:txBody>
            <a:bodyPr wrap="square" rtlCol="0">
              <a:spAutoFit/>
            </a:bodyPr>
            <a:lstStyle/>
            <a:p>
              <a:r>
                <a:rPr lang="de-CH" dirty="0">
                  <a:latin typeface="Tahoma" panose="020B0604030504040204" pitchFamily="34" charset="0"/>
                  <a:ea typeface="Tahoma" panose="020B0604030504040204" pitchFamily="34" charset="0"/>
                  <a:cs typeface="Tahoma" panose="020B0604030504040204" pitchFamily="34" charset="0"/>
                </a:rPr>
                <a:t>Mit einem Klick auf dieses Feld kehrst du zur Übersicht zurück!</a:t>
              </a:r>
            </a:p>
          </p:txBody>
        </p:sp>
      </p:grpSp>
      <p:grpSp>
        <p:nvGrpSpPr>
          <p:cNvPr id="12" name="Gruppieren 11">
            <a:extLst>
              <a:ext uri="{FF2B5EF4-FFF2-40B4-BE49-F238E27FC236}">
                <a16:creationId xmlns:a16="http://schemas.microsoft.com/office/drawing/2014/main" id="{2C197AFF-B215-0453-63F2-C099C740B120}"/>
              </a:ext>
            </a:extLst>
          </p:cNvPr>
          <p:cNvGrpSpPr/>
          <p:nvPr/>
        </p:nvGrpSpPr>
        <p:grpSpPr>
          <a:xfrm>
            <a:off x="7055028" y="2285355"/>
            <a:ext cx="4247490" cy="1800000"/>
            <a:chOff x="7055028" y="2285355"/>
            <a:chExt cx="4247490" cy="1800000"/>
          </a:xfrm>
        </p:grpSpPr>
        <p:pic>
          <p:nvPicPr>
            <p:cNvPr id="6" name="Picture 2" descr="Kostenlose Vektorgrafiken zum Thema Checkliste">
              <a:extLst>
                <a:ext uri="{FF2B5EF4-FFF2-40B4-BE49-F238E27FC236}">
                  <a16:creationId xmlns:a16="http://schemas.microsoft.com/office/drawing/2014/main" id="{4473A14A-C516-D9F9-1260-CF581D7890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55028" y="2285355"/>
              <a:ext cx="1800000" cy="1800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9B7CF050-84CD-5203-4C95-0B0291122EB8}"/>
                </a:ext>
              </a:extLst>
            </p:cNvPr>
            <p:cNvSpPr txBox="1"/>
            <p:nvPr/>
          </p:nvSpPr>
          <p:spPr>
            <a:xfrm>
              <a:off x="8864118" y="2611789"/>
              <a:ext cx="2438400" cy="923330"/>
            </a:xfrm>
            <a:prstGeom prst="rect">
              <a:avLst/>
            </a:prstGeom>
            <a:noFill/>
          </p:spPr>
          <p:txBody>
            <a:bodyPr wrap="square" rtlCol="0">
              <a:spAutoFit/>
            </a:bodyPr>
            <a:lstStyle/>
            <a:p>
              <a:r>
                <a:rPr lang="de-CH" dirty="0">
                  <a:latin typeface="Tahoma" panose="020B0604030504040204" pitchFamily="34" charset="0"/>
                  <a:ea typeface="Tahoma" panose="020B0604030504040204" pitchFamily="34" charset="0"/>
                  <a:cs typeface="Tahoma" panose="020B0604030504040204" pitchFamily="34" charset="0"/>
                </a:rPr>
                <a:t>Mit einem Klick auf dieses Feld gelangst du zu den Aufträgen!</a:t>
              </a:r>
            </a:p>
          </p:txBody>
        </p:sp>
      </p:grpSp>
      <p:grpSp>
        <p:nvGrpSpPr>
          <p:cNvPr id="9" name="Gruppieren 8">
            <a:extLst>
              <a:ext uri="{FF2B5EF4-FFF2-40B4-BE49-F238E27FC236}">
                <a16:creationId xmlns:a16="http://schemas.microsoft.com/office/drawing/2014/main" id="{4412BB78-5BA1-7AF1-9013-C681EDDE46EB}"/>
              </a:ext>
            </a:extLst>
          </p:cNvPr>
          <p:cNvGrpSpPr/>
          <p:nvPr/>
        </p:nvGrpSpPr>
        <p:grpSpPr>
          <a:xfrm>
            <a:off x="1530390" y="4610517"/>
            <a:ext cx="6155875" cy="1754326"/>
            <a:chOff x="1530390" y="4610517"/>
            <a:chExt cx="6155875" cy="1754326"/>
          </a:xfrm>
        </p:grpSpPr>
        <p:sp>
          <p:nvSpPr>
            <p:cNvPr id="4" name="Textfeld 3">
              <a:extLst>
                <a:ext uri="{FF2B5EF4-FFF2-40B4-BE49-F238E27FC236}">
                  <a16:creationId xmlns:a16="http://schemas.microsoft.com/office/drawing/2014/main" id="{23BE5AC7-4FAF-A17B-83CA-DE2A4CB6B1F5}"/>
                </a:ext>
              </a:extLst>
            </p:cNvPr>
            <p:cNvSpPr txBox="1"/>
            <p:nvPr/>
          </p:nvSpPr>
          <p:spPr>
            <a:xfrm>
              <a:off x="1530390" y="4610517"/>
              <a:ext cx="6155875" cy="1754326"/>
            </a:xfrm>
            <a:prstGeom prst="rect">
              <a:avLst/>
            </a:prstGeom>
            <a:noFill/>
            <a:ln>
              <a:solidFill>
                <a:schemeClr val="accent1"/>
              </a:solidFill>
            </a:ln>
          </p:spPr>
          <p:txBody>
            <a:bodyPr wrap="square" rtlCol="0">
              <a:spAutoFit/>
            </a:bodyPr>
            <a:lstStyle/>
            <a:p>
              <a:r>
                <a:rPr lang="de-DE" b="1" dirty="0">
                  <a:latin typeface="Tahoma" panose="020B0604030504040204" pitchFamily="34" charset="0"/>
                  <a:ea typeface="Tahoma" panose="020B0604030504040204" pitchFamily="34" charset="0"/>
                  <a:cs typeface="Tahoma" panose="020B0604030504040204" pitchFamily="34" charset="0"/>
                </a:rPr>
                <a:t>Ziele</a:t>
              </a:r>
            </a:p>
            <a:p>
              <a:endParaRPr lang="de-DE"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de-DE" dirty="0">
                  <a:latin typeface="Tahoma" panose="020B0604030504040204" pitchFamily="34" charset="0"/>
                  <a:ea typeface="Tahoma" panose="020B0604030504040204" pitchFamily="34" charset="0"/>
                  <a:cs typeface="Tahoma" panose="020B0604030504040204" pitchFamily="34" charset="0"/>
                </a:rPr>
                <a:t>Du </a:t>
              </a:r>
              <a:r>
                <a:rPr lang="de-DE" dirty="0" err="1">
                  <a:latin typeface="Tahoma" panose="020B0604030504040204" pitchFamily="34" charset="0"/>
                  <a:ea typeface="Tahoma" panose="020B0604030504040204" pitchFamily="34" charset="0"/>
                  <a:cs typeface="Tahoma" panose="020B0604030504040204" pitchFamily="34" charset="0"/>
                </a:rPr>
                <a:t>weisst</a:t>
              </a:r>
              <a:r>
                <a:rPr lang="de-DE" dirty="0">
                  <a:latin typeface="Tahoma" panose="020B0604030504040204" pitchFamily="34" charset="0"/>
                  <a:ea typeface="Tahoma" panose="020B0604030504040204" pitchFamily="34" charset="0"/>
                  <a:cs typeface="Tahoma" panose="020B0604030504040204" pitchFamily="34" charset="0"/>
                </a:rPr>
                <a:t>, wozu eine Reiseversicherung dient.</a:t>
              </a:r>
            </a:p>
            <a:p>
              <a:pPr marL="285750" indent="-285750">
                <a:buFont typeface="Arial" panose="020B0604020202020204" pitchFamily="34" charset="0"/>
                <a:buChar char="•"/>
              </a:pPr>
              <a:endParaRPr lang="de-DE"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de-DE" dirty="0">
                  <a:latin typeface="Tahoma" panose="020B0604030504040204" pitchFamily="34" charset="0"/>
                  <a:ea typeface="Tahoma" panose="020B0604030504040204" pitchFamily="34" charset="0"/>
                  <a:cs typeface="Tahoma" panose="020B0604030504040204" pitchFamily="34" charset="0"/>
                </a:rPr>
                <a:t>Du kannst zukünftig selbst entscheiden, in welchen Situationen eine Reiseversicherung für dich sinnvoll ist.</a:t>
              </a:r>
            </a:p>
          </p:txBody>
        </p:sp>
        <p:pic>
          <p:nvPicPr>
            <p:cNvPr id="2052" name="Picture 4" descr="Kostenlose Vektorgrafiken zum Thema Pfeil">
              <a:extLst>
                <a:ext uri="{FF2B5EF4-FFF2-40B4-BE49-F238E27FC236}">
                  <a16:creationId xmlns:a16="http://schemas.microsoft.com/office/drawing/2014/main" id="{DADB24ED-2B3F-0C3A-9E24-ECE385707E5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6730028" y="4710733"/>
              <a:ext cx="650000" cy="720000"/>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Inhaltsplatzhalter 13">
            <a:extLst>
              <a:ext uri="{FF2B5EF4-FFF2-40B4-BE49-F238E27FC236}">
                <a16:creationId xmlns:a16="http://schemas.microsoft.com/office/drawing/2014/main" id="{A6A074FC-685C-C979-4A0A-D6561CD406BA}"/>
              </a:ext>
            </a:extLst>
          </p:cNvPr>
          <p:cNvSpPr>
            <a:spLocks noGrp="1"/>
          </p:cNvSpPr>
          <p:nvPr>
            <p:ph idx="1"/>
          </p:nvPr>
        </p:nvSpPr>
        <p:spPr/>
        <p:txBody>
          <a:bodyPr/>
          <a:lstStyle/>
          <a:p>
            <a:endParaRPr lang="de-CH"/>
          </a:p>
        </p:txBody>
      </p:sp>
    </p:spTree>
    <p:extLst>
      <p:ext uri="{BB962C8B-B14F-4D97-AF65-F5344CB8AC3E}">
        <p14:creationId xmlns:p14="http://schemas.microsoft.com/office/powerpoint/2010/main" val="267599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10">
                                            <p:txEl>
                                              <p:pRg st="2" end="2"/>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10">
                                            <p:txEl>
                                              <p:pRg st="5" end="5"/>
                                            </p:txEl>
                                          </p:spTgt>
                                        </p:tgtEl>
                                        <p:attrNameLst>
                                          <p:attrName>style.visibility</p:attrName>
                                        </p:attrNameLst>
                                      </p:cBhvr>
                                      <p:to>
                                        <p:strVal val="visible"/>
                                      </p:to>
                                    </p:set>
                                  </p:childTnLst>
                                </p:cTn>
                              </p:par>
                            </p:childTnLst>
                          </p:cTn>
                        </p:par>
                        <p:par>
                          <p:cTn id="16" fill="hold">
                            <p:stCondLst>
                              <p:cond delay="1500"/>
                            </p:stCondLst>
                            <p:childTnLst>
                              <p:par>
                                <p:cTn id="17" presetID="16" presetClass="entr" presetSubtype="21" fill="hold" nodeType="afterEffect">
                                  <p:stCondLst>
                                    <p:cond delay="50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par>
                          <p:cTn id="20" fill="hold">
                            <p:stCondLst>
                              <p:cond delay="2500"/>
                            </p:stCondLst>
                            <p:childTnLst>
                              <p:par>
                                <p:cTn id="21" presetID="22" presetClass="entr" presetSubtype="4" fill="hold" nodeType="afterEffect">
                                  <p:stCondLst>
                                    <p:cond delay="50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par>
                          <p:cTn id="24" fill="hold">
                            <p:stCondLst>
                              <p:cond delay="3500"/>
                            </p:stCondLst>
                            <p:childTnLst>
                              <p:par>
                                <p:cTn id="25" presetID="6" presetClass="entr" presetSubtype="16" fill="hold" nodeType="afterEffect">
                                  <p:stCondLst>
                                    <p:cond delay="50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CB7913-FA44-B770-C0C1-47135B72C79E}"/>
              </a:ext>
            </a:extLst>
          </p:cNvPr>
          <p:cNvSpPr>
            <a:spLocks noGrp="1"/>
          </p:cNvSpPr>
          <p:nvPr>
            <p:ph type="title"/>
          </p:nvPr>
        </p:nvSpPr>
        <p:spPr/>
        <p:txBody>
          <a:bodyPr/>
          <a:lstStyle/>
          <a:p>
            <a:r>
              <a:rPr lang="de-CH" dirty="0"/>
              <a:t>Marco verreist!</a:t>
            </a:r>
          </a:p>
        </p:txBody>
      </p:sp>
      <p:pic>
        <p:nvPicPr>
          <p:cNvPr id="7" name="Inhaltsplatzhalter 6">
            <a:extLst>
              <a:ext uri="{FF2B5EF4-FFF2-40B4-BE49-F238E27FC236}">
                <a16:creationId xmlns:a16="http://schemas.microsoft.com/office/drawing/2014/main" id="{CA145F13-D7AC-7DE3-8065-D11BF3FDCD6E}"/>
              </a:ext>
            </a:extLst>
          </p:cNvPr>
          <p:cNvPicPr>
            <a:picLocks noGrp="1" noChangeAspect="1"/>
          </p:cNvPicPr>
          <p:nvPr>
            <p:ph idx="1"/>
          </p:nvPr>
        </p:nvPicPr>
        <p:blipFill>
          <a:blip r:embed="rId2"/>
          <a:stretch>
            <a:fillRect/>
          </a:stretch>
        </p:blipFill>
        <p:spPr>
          <a:xfrm>
            <a:off x="838200" y="2262946"/>
            <a:ext cx="4657704" cy="3005739"/>
          </a:xfrm>
        </p:spPr>
      </p:pic>
      <p:sp>
        <p:nvSpPr>
          <p:cNvPr id="8" name="Textfeld 7">
            <a:extLst>
              <a:ext uri="{FF2B5EF4-FFF2-40B4-BE49-F238E27FC236}">
                <a16:creationId xmlns:a16="http://schemas.microsoft.com/office/drawing/2014/main" id="{CB0C4E27-6A52-A026-F52C-F724A6548141}"/>
              </a:ext>
            </a:extLst>
          </p:cNvPr>
          <p:cNvSpPr txBox="1"/>
          <p:nvPr/>
        </p:nvSpPr>
        <p:spPr>
          <a:xfrm>
            <a:off x="5495904" y="2262945"/>
            <a:ext cx="6148820" cy="3139321"/>
          </a:xfrm>
          <a:prstGeom prst="rect">
            <a:avLst/>
          </a:prstGeom>
          <a:noFill/>
        </p:spPr>
        <p:txBody>
          <a:bodyPr wrap="square" rtlCol="0">
            <a:spAutoFit/>
          </a:bodyPr>
          <a:lstStyle/>
          <a:p>
            <a:r>
              <a:rPr lang="de-CH" dirty="0"/>
              <a:t>Marco plant eine grosse Reise nach Südamerika. Schon bald soll es losgehen. </a:t>
            </a:r>
          </a:p>
          <a:p>
            <a:r>
              <a:rPr lang="de-CH" dirty="0"/>
              <a:t>Alles ist eingepackt, die Tickets liegen bereit und eine Mitfahrgelegenheit zum Flughafen hat Marco auch schon organisiert. </a:t>
            </a:r>
          </a:p>
          <a:p>
            <a:endParaRPr lang="de-CH" dirty="0"/>
          </a:p>
          <a:p>
            <a:r>
              <a:rPr lang="de-CH" dirty="0"/>
              <a:t>Er ist sich allerdings noch nicht sicher, ob er eine Reiseversicherung abschliessen soll.</a:t>
            </a:r>
          </a:p>
          <a:p>
            <a:endParaRPr lang="de-CH" dirty="0"/>
          </a:p>
          <a:p>
            <a:r>
              <a:rPr lang="de-CH" b="1" dirty="0"/>
              <a:t>Sicher kannst du Marco weiterhelfen, nach dem du dieses Modul bearbeitet hast!</a:t>
            </a:r>
          </a:p>
        </p:txBody>
      </p:sp>
      <p:sp>
        <p:nvSpPr>
          <p:cNvPr id="9" name="Rechteck 8">
            <a:extLst>
              <a:ext uri="{FF2B5EF4-FFF2-40B4-BE49-F238E27FC236}">
                <a16:creationId xmlns:a16="http://schemas.microsoft.com/office/drawing/2014/main" id="{1B386D9D-45FB-4D6B-2E65-26D16E6EAFD6}"/>
              </a:ext>
            </a:extLst>
          </p:cNvPr>
          <p:cNvSpPr/>
          <p:nvPr/>
        </p:nvSpPr>
        <p:spPr>
          <a:xfrm>
            <a:off x="3512395" y="2262945"/>
            <a:ext cx="1669774" cy="281470"/>
          </a:xfrm>
          <a:prstGeom prst="rect">
            <a:avLst/>
          </a:prstGeom>
          <a:solidFill>
            <a:srgbClr val="ECE8CE"/>
          </a:solidFill>
          <a:ln>
            <a:solidFill>
              <a:srgbClr val="ECE8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3" name="Grafik 2" descr="Ein Bild, das Text enthält.&#10;&#10;Automatisch generierte Beschreibung">
            <a:hlinkClick r:id="rId3" action="ppaction://hlinksldjump"/>
            <a:extLst>
              <a:ext uri="{FF2B5EF4-FFF2-40B4-BE49-F238E27FC236}">
                <a16:creationId xmlns:a16="http://schemas.microsoft.com/office/drawing/2014/main" id="{2DBEE608-8600-7B59-B8C7-BE2DF03898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8434" y="5771900"/>
            <a:ext cx="1650732" cy="1080000"/>
          </a:xfrm>
          <a:prstGeom prst="rect">
            <a:avLst/>
          </a:prstGeom>
        </p:spPr>
      </p:pic>
    </p:spTree>
    <p:extLst>
      <p:ext uri="{BB962C8B-B14F-4D97-AF65-F5344CB8AC3E}">
        <p14:creationId xmlns:p14="http://schemas.microsoft.com/office/powerpoint/2010/main" val="345855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5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116FBA-9F0F-4307-7802-84E3F7C804F1}"/>
              </a:ext>
            </a:extLst>
          </p:cNvPr>
          <p:cNvSpPr>
            <a:spLocks noGrp="1"/>
          </p:cNvSpPr>
          <p:nvPr>
            <p:ph type="title"/>
          </p:nvPr>
        </p:nvSpPr>
        <p:spPr/>
        <p:txBody>
          <a:bodyPr/>
          <a:lstStyle/>
          <a:p>
            <a:r>
              <a:rPr lang="de-CH" dirty="0"/>
              <a:t>Reiseversicherung – Was ist das?</a:t>
            </a:r>
          </a:p>
        </p:txBody>
      </p:sp>
      <p:sp>
        <p:nvSpPr>
          <p:cNvPr id="3" name="Inhaltsplatzhalter 2">
            <a:extLst>
              <a:ext uri="{FF2B5EF4-FFF2-40B4-BE49-F238E27FC236}">
                <a16:creationId xmlns:a16="http://schemas.microsoft.com/office/drawing/2014/main" id="{92337B5F-6BD6-90D4-507C-AEBF223ABA6C}"/>
              </a:ext>
            </a:extLst>
          </p:cNvPr>
          <p:cNvSpPr>
            <a:spLocks noGrp="1"/>
          </p:cNvSpPr>
          <p:nvPr>
            <p:ph idx="1"/>
          </p:nvPr>
        </p:nvSpPr>
        <p:spPr/>
        <p:txBody>
          <a:bodyPr/>
          <a:lstStyle/>
          <a:p>
            <a:pPr marL="0" indent="0" algn="just">
              <a:buNone/>
            </a:pPr>
            <a:r>
              <a:rPr lang="de-DE" b="0" i="0" dirty="0">
                <a:solidFill>
                  <a:srgbClr val="1B1B1B"/>
                </a:solidFill>
                <a:effectLst/>
                <a:latin typeface="Roboto" panose="02000000000000000000" pitchFamily="2" charset="0"/>
              </a:rPr>
              <a:t>Damit die Ferien auch bei unvorhersehbaren Ereignissen nicht zum Stress werden, empfiehlt sich vor Reiseantritt der Abschluss einer geeigneten Reiseversicherung.</a:t>
            </a:r>
          </a:p>
          <a:p>
            <a:pPr marL="0" indent="0">
              <a:buNone/>
            </a:pPr>
            <a:endParaRPr lang="de-DE" sz="1400" b="0" i="0" dirty="0">
              <a:solidFill>
                <a:srgbClr val="1B1B1B"/>
              </a:solidFill>
              <a:effectLst/>
              <a:latin typeface="Roboto" panose="02000000000000000000" pitchFamily="2" charset="0"/>
            </a:endParaRPr>
          </a:p>
          <a:p>
            <a:pPr marL="0" indent="0">
              <a:buNone/>
            </a:pPr>
            <a:r>
              <a:rPr lang="de-DE" b="1" dirty="0">
                <a:solidFill>
                  <a:srgbClr val="1B1B1B"/>
                </a:solidFill>
                <a:latin typeface="Roboto" panose="02000000000000000000" pitchFamily="2" charset="0"/>
              </a:rPr>
              <a:t>Doch welche Möglichkeiten gibt es da?</a:t>
            </a:r>
          </a:p>
          <a:p>
            <a:pPr>
              <a:buFont typeface="Wingdings" panose="05000000000000000000" pitchFamily="2" charset="2"/>
              <a:buChar char="§"/>
            </a:pPr>
            <a:r>
              <a:rPr lang="de-DE" dirty="0">
                <a:solidFill>
                  <a:srgbClr val="1B1B1B"/>
                </a:solidFill>
                <a:latin typeface="Roboto" panose="02000000000000000000" pitchFamily="2" charset="0"/>
                <a:hlinkClick r:id="rId2" action="ppaction://hlinksldjump"/>
              </a:rPr>
              <a:t>Annullationskostenversicherung</a:t>
            </a:r>
            <a:endParaRPr lang="de-DE" dirty="0">
              <a:solidFill>
                <a:srgbClr val="1B1B1B"/>
              </a:solidFill>
              <a:latin typeface="Roboto" panose="02000000000000000000" pitchFamily="2" charset="0"/>
            </a:endParaRPr>
          </a:p>
          <a:p>
            <a:pPr>
              <a:buFont typeface="Wingdings" panose="05000000000000000000" pitchFamily="2" charset="2"/>
              <a:buChar char="§"/>
            </a:pPr>
            <a:r>
              <a:rPr lang="de-DE" dirty="0">
                <a:solidFill>
                  <a:srgbClr val="1B1B1B"/>
                </a:solidFill>
                <a:latin typeface="Roboto" panose="02000000000000000000" pitchFamily="2" charset="0"/>
                <a:hlinkClick r:id="rId3" action="ppaction://hlinksldjump"/>
              </a:rPr>
              <a:t>Personen-Assistance</a:t>
            </a:r>
            <a:endParaRPr lang="de-DE" dirty="0">
              <a:solidFill>
                <a:srgbClr val="1B1B1B"/>
              </a:solidFill>
              <a:latin typeface="Roboto" panose="02000000000000000000" pitchFamily="2" charset="0"/>
            </a:endParaRPr>
          </a:p>
          <a:p>
            <a:pPr>
              <a:buFont typeface="Wingdings" panose="05000000000000000000" pitchFamily="2" charset="2"/>
              <a:buChar char="§"/>
            </a:pPr>
            <a:r>
              <a:rPr lang="de-DE" dirty="0">
                <a:solidFill>
                  <a:srgbClr val="1B1B1B"/>
                </a:solidFill>
                <a:latin typeface="Roboto" panose="02000000000000000000" pitchFamily="2" charset="0"/>
                <a:hlinkClick r:id="rId4" action="ppaction://hlinksldjump"/>
              </a:rPr>
              <a:t>Reisegepäckversicherung</a:t>
            </a:r>
            <a:endParaRPr lang="de-DE" dirty="0">
              <a:solidFill>
                <a:srgbClr val="1B1B1B"/>
              </a:solidFill>
              <a:latin typeface="Roboto" panose="02000000000000000000" pitchFamily="2" charset="0"/>
            </a:endParaRPr>
          </a:p>
          <a:p>
            <a:pPr>
              <a:buFont typeface="Wingdings" panose="05000000000000000000" pitchFamily="2" charset="2"/>
              <a:buChar char="§"/>
            </a:pPr>
            <a:r>
              <a:rPr lang="de-DE" dirty="0">
                <a:solidFill>
                  <a:srgbClr val="1B1B1B"/>
                </a:solidFill>
                <a:latin typeface="Roboto" panose="02000000000000000000" pitchFamily="2" charset="0"/>
                <a:hlinkClick r:id="rId5" action="ppaction://hlinksldjump"/>
              </a:rPr>
              <a:t>Jahres- oder Einzelversicherung?</a:t>
            </a:r>
            <a:endParaRPr lang="de-DE" dirty="0">
              <a:solidFill>
                <a:srgbClr val="1B1B1B"/>
              </a:solidFill>
              <a:latin typeface="Roboto" panose="02000000000000000000" pitchFamily="2" charset="0"/>
            </a:endParaRPr>
          </a:p>
          <a:p>
            <a:pPr marL="0" indent="0">
              <a:buNone/>
            </a:pPr>
            <a:endParaRPr lang="de-CH" dirty="0"/>
          </a:p>
        </p:txBody>
      </p:sp>
      <p:sp>
        <p:nvSpPr>
          <p:cNvPr id="5" name="Textfeld 4">
            <a:extLst>
              <a:ext uri="{FF2B5EF4-FFF2-40B4-BE49-F238E27FC236}">
                <a16:creationId xmlns:a16="http://schemas.microsoft.com/office/drawing/2014/main" id="{3AE20413-4659-5207-BB81-A77D5E7B7C25}"/>
              </a:ext>
            </a:extLst>
          </p:cNvPr>
          <p:cNvSpPr txBox="1"/>
          <p:nvPr/>
        </p:nvSpPr>
        <p:spPr>
          <a:xfrm rot="20760547">
            <a:off x="7654833" y="3614058"/>
            <a:ext cx="3310621" cy="1200329"/>
          </a:xfrm>
          <a:prstGeom prst="rect">
            <a:avLst/>
          </a:prstGeom>
          <a:noFill/>
        </p:spPr>
        <p:txBody>
          <a:bodyPr wrap="square" rtlCol="0">
            <a:spAutoFit/>
          </a:bodyPr>
          <a:lstStyle/>
          <a:p>
            <a:r>
              <a:rPr lang="de-DE" b="1" dirty="0">
                <a:solidFill>
                  <a:srgbClr val="FF0000"/>
                </a:solidFill>
                <a:latin typeface="Tahoma" panose="020B0604030504040204" pitchFamily="34" charset="0"/>
                <a:ea typeface="Tahoma" panose="020B0604030504040204" pitchFamily="34" charset="0"/>
                <a:cs typeface="Tahoma" panose="020B0604030504040204" pitchFamily="34" charset="0"/>
              </a:rPr>
              <a:t>Klicke auf die einzelnen Versicherungs-Möglichkeiten, um mehr darüber zu erfahren!</a:t>
            </a:r>
            <a:endParaRPr lang="de-CH"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6" name="Grafik 5" descr="Ein Bild, das Text enthält.&#10;&#10;Automatisch generierte Beschreibung">
            <a:hlinkClick r:id="rId6" action="ppaction://hlinksldjump"/>
            <a:extLst>
              <a:ext uri="{FF2B5EF4-FFF2-40B4-BE49-F238E27FC236}">
                <a16:creationId xmlns:a16="http://schemas.microsoft.com/office/drawing/2014/main" id="{80DBF0AF-6A1D-296B-941F-A45FEF35B4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28434" y="5771900"/>
            <a:ext cx="1650732" cy="1080000"/>
          </a:xfrm>
          <a:prstGeom prst="rect">
            <a:avLst/>
          </a:prstGeom>
        </p:spPr>
      </p:pic>
    </p:spTree>
    <p:extLst>
      <p:ext uri="{BB962C8B-B14F-4D97-AF65-F5344CB8AC3E}">
        <p14:creationId xmlns:p14="http://schemas.microsoft.com/office/powerpoint/2010/main" val="35567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EF8F55-4AFF-211D-04CB-9EB895B316BA}"/>
              </a:ext>
            </a:extLst>
          </p:cNvPr>
          <p:cNvSpPr>
            <a:spLocks noGrp="1"/>
          </p:cNvSpPr>
          <p:nvPr>
            <p:ph type="title"/>
          </p:nvPr>
        </p:nvSpPr>
        <p:spPr/>
        <p:txBody>
          <a:bodyPr/>
          <a:lstStyle/>
          <a:p>
            <a:r>
              <a:rPr lang="de-DE" dirty="0" err="1"/>
              <a:t>Annulationskostenversicherung</a:t>
            </a:r>
            <a:endParaRPr lang="de-CH" dirty="0"/>
          </a:p>
        </p:txBody>
      </p:sp>
      <p:sp>
        <p:nvSpPr>
          <p:cNvPr id="3" name="Inhaltsplatzhalter 2">
            <a:extLst>
              <a:ext uri="{FF2B5EF4-FFF2-40B4-BE49-F238E27FC236}">
                <a16:creationId xmlns:a16="http://schemas.microsoft.com/office/drawing/2014/main" id="{7BD783F6-5250-F726-74CC-7A49E855A0C4}"/>
              </a:ext>
            </a:extLst>
          </p:cNvPr>
          <p:cNvSpPr>
            <a:spLocks noGrp="1"/>
          </p:cNvSpPr>
          <p:nvPr>
            <p:ph idx="1"/>
          </p:nvPr>
        </p:nvSpPr>
        <p:spPr/>
        <p:txBody>
          <a:bodyPr>
            <a:normAutofit/>
          </a:bodyPr>
          <a:lstStyle/>
          <a:p>
            <a:pPr marL="0" indent="0">
              <a:buNone/>
            </a:pPr>
            <a:r>
              <a:rPr lang="de-DE" sz="2000" dirty="0"/>
              <a:t>Sollte Marco seine Reise aus einem </a:t>
            </a:r>
            <a:r>
              <a:rPr lang="de-DE" sz="2000" b="1" dirty="0"/>
              <a:t>Verhinderungsgrund</a:t>
            </a:r>
            <a:r>
              <a:rPr lang="de-DE" sz="2000" dirty="0"/>
              <a:t> nicht antreten können, erstattet die Annullationsversicherung bereits </a:t>
            </a:r>
            <a:r>
              <a:rPr lang="de-DE" sz="2000" b="1" dirty="0"/>
              <a:t>gebuchte</a:t>
            </a:r>
            <a:r>
              <a:rPr lang="de-DE" sz="2000" dirty="0"/>
              <a:t> und </a:t>
            </a:r>
            <a:r>
              <a:rPr lang="de-DE" sz="2000" b="1" dirty="0"/>
              <a:t>bezahlte</a:t>
            </a:r>
            <a:r>
              <a:rPr lang="de-DE" sz="2000" dirty="0"/>
              <a:t> </a:t>
            </a:r>
            <a:r>
              <a:rPr lang="de-DE" sz="2000" b="1" dirty="0"/>
              <a:t>Reisekosten</a:t>
            </a:r>
            <a:r>
              <a:rPr lang="de-DE" sz="2000" dirty="0"/>
              <a:t> zurück. </a:t>
            </a:r>
          </a:p>
          <a:p>
            <a:pPr marL="0" indent="0">
              <a:buNone/>
            </a:pPr>
            <a:r>
              <a:rPr lang="de-DE" sz="2000" dirty="0"/>
              <a:t>Mögliche </a:t>
            </a:r>
            <a:r>
              <a:rPr lang="de-DE" sz="2000" b="1" dirty="0"/>
              <a:t>Verhinderungsgründe</a:t>
            </a:r>
            <a:r>
              <a:rPr lang="de-DE" sz="2000" dirty="0"/>
              <a:t> sind bspw. ein </a:t>
            </a:r>
            <a:r>
              <a:rPr lang="de-DE" sz="2000" b="1" dirty="0"/>
              <a:t>Unfall</a:t>
            </a:r>
            <a:r>
              <a:rPr lang="de-DE" sz="2000" dirty="0"/>
              <a:t>, eine </a:t>
            </a:r>
            <a:r>
              <a:rPr lang="de-DE" sz="2000" b="1" dirty="0"/>
              <a:t>Erkrankung</a:t>
            </a:r>
            <a:r>
              <a:rPr lang="de-DE" sz="2000" dirty="0"/>
              <a:t>, ein </a:t>
            </a:r>
            <a:r>
              <a:rPr lang="de-DE" sz="2000" b="1" dirty="0"/>
              <a:t>Todesfall</a:t>
            </a:r>
            <a:r>
              <a:rPr lang="de-DE" sz="2000" dirty="0"/>
              <a:t>, </a:t>
            </a:r>
            <a:r>
              <a:rPr lang="de-DE" sz="2000" b="1" dirty="0"/>
              <a:t>Naturkatastrophen</a:t>
            </a:r>
            <a:r>
              <a:rPr lang="de-DE" sz="2000" dirty="0"/>
              <a:t>, </a:t>
            </a:r>
            <a:r>
              <a:rPr lang="de-DE" sz="2000" b="1" dirty="0"/>
              <a:t>Streiks</a:t>
            </a:r>
            <a:r>
              <a:rPr lang="de-DE" sz="2000" dirty="0"/>
              <a:t> (beispielsweise der Fluggesellschaft) oder </a:t>
            </a:r>
            <a:r>
              <a:rPr lang="de-DE" sz="2000" b="1" dirty="0"/>
              <a:t>Unruhen</a:t>
            </a:r>
            <a:r>
              <a:rPr lang="de-DE" sz="2000" dirty="0"/>
              <a:t> im Ferienland. </a:t>
            </a:r>
          </a:p>
          <a:p>
            <a:pPr marL="0" indent="0">
              <a:buNone/>
            </a:pPr>
            <a:r>
              <a:rPr lang="de-DE" sz="2000" dirty="0"/>
              <a:t>Die Annullationsversicherung ist </a:t>
            </a:r>
            <a:r>
              <a:rPr lang="de-DE" sz="2000" b="1" dirty="0"/>
              <a:t>freiwillig</a:t>
            </a:r>
            <a:r>
              <a:rPr lang="de-DE" sz="2000" dirty="0"/>
              <a:t>, muss aber </a:t>
            </a:r>
            <a:r>
              <a:rPr lang="de-DE" sz="2000" b="1" dirty="0"/>
              <a:t>zwingend</a:t>
            </a:r>
            <a:r>
              <a:rPr lang="de-DE" sz="2000" dirty="0"/>
              <a:t> </a:t>
            </a:r>
            <a:r>
              <a:rPr lang="de-DE" sz="2000" b="1" dirty="0"/>
              <a:t>vor</a:t>
            </a:r>
            <a:r>
              <a:rPr lang="de-DE" sz="2000" dirty="0"/>
              <a:t> </a:t>
            </a:r>
            <a:r>
              <a:rPr lang="de-DE" sz="2000" b="1" dirty="0"/>
              <a:t>der</a:t>
            </a:r>
            <a:r>
              <a:rPr lang="de-DE" sz="2000" dirty="0"/>
              <a:t> </a:t>
            </a:r>
            <a:r>
              <a:rPr lang="de-DE" sz="2000" b="1" dirty="0"/>
              <a:t>Reise</a:t>
            </a:r>
            <a:r>
              <a:rPr lang="de-DE" sz="2000" dirty="0"/>
              <a:t> abgeschlossen werden, damit mögliche Ansprüche geltend gemacht werden können. </a:t>
            </a:r>
          </a:p>
          <a:p>
            <a:pPr marL="0" indent="0">
              <a:buNone/>
            </a:pPr>
            <a:endParaRPr lang="de-DE" sz="2000" i="1" dirty="0"/>
          </a:p>
          <a:p>
            <a:pPr marL="0" indent="0">
              <a:buNone/>
            </a:pPr>
            <a:r>
              <a:rPr lang="de-DE" sz="2000" b="1" i="1" dirty="0">
                <a:solidFill>
                  <a:srgbClr val="0070C0"/>
                </a:solidFill>
              </a:rPr>
              <a:t>Beispiel: </a:t>
            </a:r>
            <a:r>
              <a:rPr lang="de-DE" sz="2000" i="1" dirty="0">
                <a:solidFill>
                  <a:srgbClr val="0070C0"/>
                </a:solidFill>
              </a:rPr>
              <a:t>Wäre Marco also vor der Reise ernsthaft erkrankt, hätte ihm die Reiseversicherung die Kosten für die gebuchten Flüge, die Marco nicht wahrnehmen könnte, zurückerstattet.</a:t>
            </a:r>
            <a:endParaRPr lang="de-CH" sz="2000" i="1" dirty="0">
              <a:solidFill>
                <a:srgbClr val="0070C0"/>
              </a:solidFill>
            </a:endParaRPr>
          </a:p>
        </p:txBody>
      </p:sp>
      <p:pic>
        <p:nvPicPr>
          <p:cNvPr id="4" name="Grafik 3" descr="Ein Bild, das Text enthält.&#10;&#10;Automatisch generierte Beschreibung">
            <a:hlinkClick r:id="rId2" action="ppaction://hlinksldjump"/>
            <a:extLst>
              <a:ext uri="{FF2B5EF4-FFF2-40B4-BE49-F238E27FC236}">
                <a16:creationId xmlns:a16="http://schemas.microsoft.com/office/drawing/2014/main" id="{4AC990E4-144B-2DD5-19FB-696A692F3D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8434" y="5771900"/>
            <a:ext cx="1650732" cy="1080000"/>
          </a:xfrm>
          <a:prstGeom prst="rect">
            <a:avLst/>
          </a:prstGeom>
        </p:spPr>
      </p:pic>
      <p:pic>
        <p:nvPicPr>
          <p:cNvPr id="3074" name="Picture 2" descr="Kalt, Krankheit, Emoticon, Smiley">
            <a:extLst>
              <a:ext uri="{FF2B5EF4-FFF2-40B4-BE49-F238E27FC236}">
                <a16:creationId xmlns:a16="http://schemas.microsoft.com/office/drawing/2014/main" id="{50ECFF67-2B82-E395-3153-D832A6C134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98539">
            <a:off x="5266755" y="5321900"/>
            <a:ext cx="833125"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304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1C316A-86D3-47E0-C560-F4DC74988514}"/>
              </a:ext>
            </a:extLst>
          </p:cNvPr>
          <p:cNvSpPr>
            <a:spLocks noGrp="1"/>
          </p:cNvSpPr>
          <p:nvPr>
            <p:ph type="title"/>
          </p:nvPr>
        </p:nvSpPr>
        <p:spPr/>
        <p:txBody>
          <a:bodyPr/>
          <a:lstStyle/>
          <a:p>
            <a:r>
              <a:rPr lang="de-DE" dirty="0"/>
              <a:t>Personen-Assistance</a:t>
            </a:r>
            <a:endParaRPr lang="de-CH" dirty="0"/>
          </a:p>
        </p:txBody>
      </p:sp>
      <p:sp>
        <p:nvSpPr>
          <p:cNvPr id="3" name="Inhaltsplatzhalter 2">
            <a:extLst>
              <a:ext uri="{FF2B5EF4-FFF2-40B4-BE49-F238E27FC236}">
                <a16:creationId xmlns:a16="http://schemas.microsoft.com/office/drawing/2014/main" id="{FA88C1EB-4941-F13E-2FDF-BDF78FCCD845}"/>
              </a:ext>
            </a:extLst>
          </p:cNvPr>
          <p:cNvSpPr>
            <a:spLocks noGrp="1"/>
          </p:cNvSpPr>
          <p:nvPr>
            <p:ph idx="1"/>
          </p:nvPr>
        </p:nvSpPr>
        <p:spPr/>
        <p:txBody>
          <a:bodyPr>
            <a:normAutofit/>
          </a:bodyPr>
          <a:lstStyle/>
          <a:p>
            <a:pPr marL="0" indent="0">
              <a:buNone/>
            </a:pPr>
            <a:r>
              <a:rPr lang="de-DE" sz="2200" dirty="0"/>
              <a:t>Sollten während der Reise Risiken eintreten, die eine </a:t>
            </a:r>
            <a:r>
              <a:rPr lang="de-DE" sz="2200" b="1" dirty="0"/>
              <a:t>Heimreise</a:t>
            </a:r>
            <a:r>
              <a:rPr lang="de-DE" sz="2200" dirty="0"/>
              <a:t> oder einen </a:t>
            </a:r>
            <a:r>
              <a:rPr lang="de-DE" sz="2200" b="1" dirty="0"/>
              <a:t>längeren</a:t>
            </a:r>
            <a:r>
              <a:rPr lang="de-DE" sz="2200" dirty="0"/>
              <a:t> </a:t>
            </a:r>
            <a:r>
              <a:rPr lang="de-DE" sz="2200" b="1" dirty="0"/>
              <a:t>Aufenthalt</a:t>
            </a:r>
            <a:r>
              <a:rPr lang="de-DE" sz="2200" dirty="0"/>
              <a:t> nach sich ziehen, kann eine Personen-Assistance helfen. </a:t>
            </a:r>
          </a:p>
          <a:p>
            <a:pPr marL="0" indent="0">
              <a:buNone/>
            </a:pPr>
            <a:r>
              <a:rPr lang="de-DE" sz="2200" dirty="0"/>
              <a:t>Auch die Personen-Assistance ist </a:t>
            </a:r>
            <a:r>
              <a:rPr lang="de-DE" sz="2200" b="1" dirty="0"/>
              <a:t>freiwillig</a:t>
            </a:r>
            <a:r>
              <a:rPr lang="de-DE" sz="2200" dirty="0"/>
              <a:t> und muss oft separat zur Annullationsversicherung abgeschlossen werden. </a:t>
            </a:r>
          </a:p>
          <a:p>
            <a:pPr marL="0" indent="0">
              <a:buNone/>
            </a:pPr>
            <a:r>
              <a:rPr lang="de-DE" sz="2200" dirty="0"/>
              <a:t>Auch hier gilt: Nur wer </a:t>
            </a:r>
            <a:r>
              <a:rPr lang="de-DE" sz="2200" b="1" dirty="0"/>
              <a:t>vor der Reise </a:t>
            </a:r>
            <a:r>
              <a:rPr lang="de-DE" sz="2200" dirty="0"/>
              <a:t>eine Personen-Assistance abgeschlossen hat, kann im Bedarfsfall seine Ansprüche anmelden. </a:t>
            </a:r>
          </a:p>
          <a:p>
            <a:pPr marL="0" indent="0">
              <a:buNone/>
            </a:pPr>
            <a:endParaRPr lang="de-DE" sz="2200" dirty="0"/>
          </a:p>
          <a:p>
            <a:pPr marL="0" indent="0">
              <a:buNone/>
            </a:pPr>
            <a:r>
              <a:rPr lang="de-DE" sz="2000" b="1" i="1" dirty="0">
                <a:solidFill>
                  <a:srgbClr val="0070C0"/>
                </a:solidFill>
              </a:rPr>
              <a:t>Beispiel: </a:t>
            </a:r>
            <a:r>
              <a:rPr lang="de-DE" sz="2000" i="1" dirty="0">
                <a:solidFill>
                  <a:srgbClr val="0070C0"/>
                </a:solidFill>
              </a:rPr>
              <a:t>Wird Marco während seiner Reise krank und kann deshalb die Heimreise nicht antreten, würde die Personen-Assistance den längeren Aufenthalt bezahlen. Dies würde auch gelten, wenn beispielsweise politische Unruhen in einem Land Marco dazu zwingen würden, seine Reise frühzeitig zu beenden.</a:t>
            </a:r>
            <a:endParaRPr lang="de-CH" sz="2000" i="1" dirty="0">
              <a:solidFill>
                <a:srgbClr val="0070C0"/>
              </a:solidFill>
            </a:endParaRPr>
          </a:p>
        </p:txBody>
      </p:sp>
      <p:pic>
        <p:nvPicPr>
          <p:cNvPr id="4" name="Grafik 3" descr="Ein Bild, das Text enthält.&#10;&#10;Automatisch generierte Beschreibung">
            <a:hlinkClick r:id="rId2" action="ppaction://hlinksldjump"/>
            <a:extLst>
              <a:ext uri="{FF2B5EF4-FFF2-40B4-BE49-F238E27FC236}">
                <a16:creationId xmlns:a16="http://schemas.microsoft.com/office/drawing/2014/main" id="{16EA23CD-CD7E-D151-7F9E-D294E72778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8434" y="5771900"/>
            <a:ext cx="1650732" cy="1080000"/>
          </a:xfrm>
          <a:prstGeom prst="rect">
            <a:avLst/>
          </a:prstGeom>
        </p:spPr>
      </p:pic>
      <p:pic>
        <p:nvPicPr>
          <p:cNvPr id="4098" name="Picture 2" descr="Menge, Demonstration, Flagge, Mann">
            <a:extLst>
              <a:ext uri="{FF2B5EF4-FFF2-40B4-BE49-F238E27FC236}">
                <a16:creationId xmlns:a16="http://schemas.microsoft.com/office/drawing/2014/main" id="{F2FAE443-538F-5276-D0F7-40E48348F6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6000" y="5625544"/>
            <a:ext cx="1800000"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734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FF9C7F-D31C-9C7D-B9CF-E23D656C0E77}"/>
              </a:ext>
            </a:extLst>
          </p:cNvPr>
          <p:cNvSpPr>
            <a:spLocks noGrp="1"/>
          </p:cNvSpPr>
          <p:nvPr>
            <p:ph type="title"/>
          </p:nvPr>
        </p:nvSpPr>
        <p:spPr/>
        <p:txBody>
          <a:bodyPr/>
          <a:lstStyle/>
          <a:p>
            <a:r>
              <a:rPr lang="de-DE" dirty="0"/>
              <a:t>Reisegepäckversicherung</a:t>
            </a:r>
            <a:endParaRPr lang="de-CH" dirty="0"/>
          </a:p>
        </p:txBody>
      </p:sp>
      <p:sp>
        <p:nvSpPr>
          <p:cNvPr id="3" name="Inhaltsplatzhalter 2">
            <a:extLst>
              <a:ext uri="{FF2B5EF4-FFF2-40B4-BE49-F238E27FC236}">
                <a16:creationId xmlns:a16="http://schemas.microsoft.com/office/drawing/2014/main" id="{6D75049D-590E-0BB2-5321-7933E46F367F}"/>
              </a:ext>
            </a:extLst>
          </p:cNvPr>
          <p:cNvSpPr>
            <a:spLocks noGrp="1"/>
          </p:cNvSpPr>
          <p:nvPr>
            <p:ph idx="1"/>
          </p:nvPr>
        </p:nvSpPr>
        <p:spPr/>
        <p:txBody>
          <a:bodyPr>
            <a:normAutofit/>
          </a:bodyPr>
          <a:lstStyle/>
          <a:p>
            <a:pPr marL="0" indent="0">
              <a:buNone/>
            </a:pPr>
            <a:r>
              <a:rPr lang="de-DE" sz="2000" dirty="0"/>
              <a:t>Das </a:t>
            </a:r>
            <a:r>
              <a:rPr lang="de-DE" sz="2000" b="1" dirty="0"/>
              <a:t>Reisegepäck</a:t>
            </a:r>
            <a:r>
              <a:rPr lang="de-DE" sz="2000" dirty="0"/>
              <a:t> ist in den meisten Reiseversicherungen </a:t>
            </a:r>
            <a:r>
              <a:rPr lang="de-DE" sz="2000" b="1" dirty="0"/>
              <a:t>nicht</a:t>
            </a:r>
            <a:r>
              <a:rPr lang="de-DE" sz="2000" dirty="0"/>
              <a:t> </a:t>
            </a:r>
            <a:r>
              <a:rPr lang="de-DE" sz="2000" b="1" dirty="0"/>
              <a:t>mitversichert</a:t>
            </a:r>
            <a:r>
              <a:rPr lang="de-DE" sz="2000" dirty="0"/>
              <a:t>. Dazu muss meist eine zusätzliche Reisegepäck-Versicherung abgeschlossen werden. </a:t>
            </a:r>
          </a:p>
          <a:p>
            <a:pPr marL="0" indent="0">
              <a:buNone/>
            </a:pPr>
            <a:r>
              <a:rPr lang="de-DE" sz="2000" dirty="0"/>
              <a:t>Marco müsste sich also überlegen, ob er sein Gepäck und insbesondere seine teure Kamera </a:t>
            </a:r>
            <a:r>
              <a:rPr lang="de-DE" sz="2000" b="1" dirty="0"/>
              <a:t>separat</a:t>
            </a:r>
            <a:r>
              <a:rPr lang="de-DE" sz="2000" dirty="0"/>
              <a:t> </a:t>
            </a:r>
            <a:r>
              <a:rPr lang="de-DE" sz="2000" b="1" dirty="0"/>
              <a:t>versichern</a:t>
            </a:r>
            <a:r>
              <a:rPr lang="de-DE" sz="2000" dirty="0"/>
              <a:t> lassen möchte. Wie bei den anderen angesprochenen Versicherungen ist auch hier ein </a:t>
            </a:r>
            <a:r>
              <a:rPr lang="de-DE" sz="2000" b="1" dirty="0"/>
              <a:t>nachträglicher Abschluss nicht möglich</a:t>
            </a:r>
            <a:r>
              <a:rPr lang="de-DE" sz="2000" dirty="0"/>
              <a:t>. Marco müsste sein Gepäck vor der Reise versichern. </a:t>
            </a:r>
          </a:p>
          <a:p>
            <a:pPr marL="0" indent="0">
              <a:buNone/>
            </a:pPr>
            <a:endParaRPr lang="de-DE" sz="2000" dirty="0"/>
          </a:p>
          <a:p>
            <a:pPr marL="0" indent="0">
              <a:buNone/>
            </a:pPr>
            <a:r>
              <a:rPr lang="de-DE" sz="2000" b="1" i="1" dirty="0">
                <a:solidFill>
                  <a:srgbClr val="0070C0"/>
                </a:solidFill>
              </a:rPr>
              <a:t>Beispiel: </a:t>
            </a:r>
            <a:r>
              <a:rPr lang="de-DE" sz="2000" i="1" dirty="0">
                <a:solidFill>
                  <a:srgbClr val="0070C0"/>
                </a:solidFill>
              </a:rPr>
              <a:t>Die Reisegepäckversicherung würde Marco helfen, sollte seine Kamera gestohlen oder beschädigt werden. Auch der Verlust während einem Transport durch ein Unternehmen wäre gedeckt. Lässt Marco seine Kamera aber selbst liegen oder verliert sie, bleibt er auf den Kosten sitzen.</a:t>
            </a:r>
            <a:endParaRPr lang="de-CH" sz="2000" i="1" dirty="0">
              <a:solidFill>
                <a:srgbClr val="0070C0"/>
              </a:solidFill>
            </a:endParaRPr>
          </a:p>
        </p:txBody>
      </p:sp>
      <p:pic>
        <p:nvPicPr>
          <p:cNvPr id="4" name="Grafik 3" descr="Ein Bild, das Text enthält.&#10;&#10;Automatisch generierte Beschreibung">
            <a:hlinkClick r:id="rId2" action="ppaction://hlinksldjump"/>
            <a:extLst>
              <a:ext uri="{FF2B5EF4-FFF2-40B4-BE49-F238E27FC236}">
                <a16:creationId xmlns:a16="http://schemas.microsoft.com/office/drawing/2014/main" id="{B0358C73-9226-F784-EAE3-058A30273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8434" y="5771900"/>
            <a:ext cx="1650732" cy="1080000"/>
          </a:xfrm>
          <a:prstGeom prst="rect">
            <a:avLst/>
          </a:prstGeom>
        </p:spPr>
      </p:pic>
      <p:pic>
        <p:nvPicPr>
          <p:cNvPr id="2050" name="Picture 2" descr="Kamera, Hand Gezeichnet, Alt, Nostalgie">
            <a:extLst>
              <a:ext uri="{FF2B5EF4-FFF2-40B4-BE49-F238E27FC236}">
                <a16:creationId xmlns:a16="http://schemas.microsoft.com/office/drawing/2014/main" id="{6C543C1F-994D-0D7A-6FA4-246CA9DC37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8730" r="68261"/>
          <a:stretch/>
        </p:blipFill>
        <p:spPr bwMode="auto">
          <a:xfrm rot="1154805">
            <a:off x="4580213" y="5264207"/>
            <a:ext cx="133768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642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1FA1F1-2A79-38E0-3818-19194B96D56C}"/>
              </a:ext>
            </a:extLst>
          </p:cNvPr>
          <p:cNvSpPr>
            <a:spLocks noGrp="1"/>
          </p:cNvSpPr>
          <p:nvPr>
            <p:ph type="title"/>
          </p:nvPr>
        </p:nvSpPr>
        <p:spPr/>
        <p:txBody>
          <a:bodyPr/>
          <a:lstStyle/>
          <a:p>
            <a:r>
              <a:rPr lang="de-DE" dirty="0"/>
              <a:t>Jahres- oder Einzelversicherung?</a:t>
            </a:r>
            <a:endParaRPr lang="de-CH" dirty="0"/>
          </a:p>
        </p:txBody>
      </p:sp>
      <p:sp>
        <p:nvSpPr>
          <p:cNvPr id="3" name="Inhaltsplatzhalter 2">
            <a:extLst>
              <a:ext uri="{FF2B5EF4-FFF2-40B4-BE49-F238E27FC236}">
                <a16:creationId xmlns:a16="http://schemas.microsoft.com/office/drawing/2014/main" id="{03925021-3BD5-5894-4487-13A7E9E72A1C}"/>
              </a:ext>
            </a:extLst>
          </p:cNvPr>
          <p:cNvSpPr>
            <a:spLocks noGrp="1"/>
          </p:cNvSpPr>
          <p:nvPr>
            <p:ph idx="1"/>
          </p:nvPr>
        </p:nvSpPr>
        <p:spPr/>
        <p:txBody>
          <a:bodyPr>
            <a:normAutofit/>
          </a:bodyPr>
          <a:lstStyle/>
          <a:p>
            <a:pPr marL="0" indent="0">
              <a:buNone/>
            </a:pPr>
            <a:r>
              <a:rPr lang="de-DE" sz="2000" dirty="0"/>
              <a:t>Wer </a:t>
            </a:r>
            <a:r>
              <a:rPr lang="de-DE" sz="2000" b="1" dirty="0"/>
              <a:t>öfters verreist</a:t>
            </a:r>
            <a:r>
              <a:rPr lang="de-DE" sz="2000" dirty="0"/>
              <a:t>, kann eine Jahresreiseversicherung </a:t>
            </a:r>
            <a:r>
              <a:rPr lang="de-DE" sz="2000" dirty="0" err="1"/>
              <a:t>abschliessen</a:t>
            </a:r>
            <a:r>
              <a:rPr lang="de-DE" sz="2000" dirty="0"/>
              <a:t>. Diese ist, wie der Name bereits verrät, ein ganzes Jahr gültig, unabhängig davon, wie oft man verreist. </a:t>
            </a:r>
          </a:p>
          <a:p>
            <a:pPr marL="0" indent="0">
              <a:buNone/>
            </a:pPr>
            <a:r>
              <a:rPr lang="de-DE" sz="2000" dirty="0"/>
              <a:t>Die Jahresversicherung muss </a:t>
            </a:r>
            <a:r>
              <a:rPr lang="de-DE" sz="2000" b="1" dirty="0"/>
              <a:t>vor der ersten Reise </a:t>
            </a:r>
            <a:r>
              <a:rPr lang="de-DE" sz="2000" dirty="0"/>
              <a:t>abgeschlossen werden, anschliessend ist sie für alle weiteren Reisen in diesem Jahr gültig. </a:t>
            </a:r>
          </a:p>
          <a:p>
            <a:pPr marL="0" indent="0">
              <a:buNone/>
            </a:pPr>
            <a:endParaRPr lang="de-DE" sz="2000" dirty="0"/>
          </a:p>
          <a:p>
            <a:pPr marL="0" indent="0">
              <a:buNone/>
            </a:pPr>
            <a:r>
              <a:rPr lang="de-DE" sz="2000" b="1" i="1" dirty="0">
                <a:solidFill>
                  <a:srgbClr val="0070C0"/>
                </a:solidFill>
              </a:rPr>
              <a:t>Beispiel: </a:t>
            </a:r>
            <a:r>
              <a:rPr lang="de-DE" sz="2000" i="1" dirty="0">
                <a:solidFill>
                  <a:srgbClr val="0070C0"/>
                </a:solidFill>
              </a:rPr>
              <a:t>Sollte Marco also noch weitere Reisen in diesem Jahr planen, wäre dies sicher eine Überlegung wert. Er bräuchte sich dann nicht jedes Mal um eine Versicherung zu bemühen und würde zudem auch noch Geld sparen, da Jahresversicherungen meist günstiger sind als separate Reiseversicherungen zusammengerechnet.</a:t>
            </a:r>
            <a:endParaRPr lang="de-CH" sz="2000" i="1" dirty="0">
              <a:solidFill>
                <a:srgbClr val="0070C0"/>
              </a:solidFill>
            </a:endParaRPr>
          </a:p>
        </p:txBody>
      </p:sp>
      <p:pic>
        <p:nvPicPr>
          <p:cNvPr id="4" name="Grafik 3" descr="Ein Bild, das Text enthält.&#10;&#10;Automatisch generierte Beschreibung">
            <a:hlinkClick r:id="rId2" action="ppaction://hlinksldjump"/>
            <a:extLst>
              <a:ext uri="{FF2B5EF4-FFF2-40B4-BE49-F238E27FC236}">
                <a16:creationId xmlns:a16="http://schemas.microsoft.com/office/drawing/2014/main" id="{71CB3545-2FA8-4BA6-B851-1919F65ADE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8434" y="5771900"/>
            <a:ext cx="1650732" cy="1080000"/>
          </a:xfrm>
          <a:prstGeom prst="rect">
            <a:avLst/>
          </a:prstGeom>
        </p:spPr>
      </p:pic>
      <p:pic>
        <p:nvPicPr>
          <p:cNvPr id="5122" name="Picture 2" descr="Koffer, Flug, Reisen, Ferien, Rot">
            <a:extLst>
              <a:ext uri="{FF2B5EF4-FFF2-40B4-BE49-F238E27FC236}">
                <a16:creationId xmlns:a16="http://schemas.microsoft.com/office/drawing/2014/main" id="{EFE5959F-1BCD-3513-0499-2FC9824A95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393168">
            <a:off x="5703605" y="5036457"/>
            <a:ext cx="784792"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729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EFEE4C-55B3-9946-B58E-FAACD342B6A4}"/>
              </a:ext>
            </a:extLst>
          </p:cNvPr>
          <p:cNvSpPr>
            <a:spLocks noGrp="1"/>
          </p:cNvSpPr>
          <p:nvPr>
            <p:ph type="title"/>
          </p:nvPr>
        </p:nvSpPr>
        <p:spPr/>
        <p:txBody>
          <a:bodyPr/>
          <a:lstStyle/>
          <a:p>
            <a:r>
              <a:rPr lang="de-CH" dirty="0"/>
              <a:t>Aufträge und Aufgabe</a:t>
            </a:r>
          </a:p>
        </p:txBody>
      </p:sp>
      <p:sp>
        <p:nvSpPr>
          <p:cNvPr id="3" name="Inhaltsplatzhalter 2">
            <a:extLst>
              <a:ext uri="{FF2B5EF4-FFF2-40B4-BE49-F238E27FC236}">
                <a16:creationId xmlns:a16="http://schemas.microsoft.com/office/drawing/2014/main" id="{E641CDCF-24A4-37E9-0E0B-93B6475ED22B}"/>
              </a:ext>
            </a:extLst>
          </p:cNvPr>
          <p:cNvSpPr>
            <a:spLocks noGrp="1"/>
          </p:cNvSpPr>
          <p:nvPr>
            <p:ph idx="1"/>
          </p:nvPr>
        </p:nvSpPr>
        <p:spPr/>
        <p:txBody>
          <a:bodyPr/>
          <a:lstStyle/>
          <a:p>
            <a:pPr marL="0" indent="0">
              <a:buNone/>
            </a:pPr>
            <a:r>
              <a:rPr lang="de-DE" dirty="0"/>
              <a:t>Hast du die Informationen über die Reiseversicherung gut studiert?  </a:t>
            </a:r>
          </a:p>
          <a:p>
            <a:pPr marL="0" indent="0">
              <a:buNone/>
            </a:pPr>
            <a:r>
              <a:rPr lang="de-DE" dirty="0"/>
              <a:t>Super, dann bist du nun gerüstet für die Aufträge und Aufgabe dazu!</a:t>
            </a:r>
          </a:p>
          <a:p>
            <a:pPr marL="0" indent="0" algn="ctr">
              <a:buNone/>
            </a:pPr>
            <a:r>
              <a:rPr lang="de-DE" b="1" dirty="0"/>
              <a:t>Hier gelangst du zum dazugehörigen Dokument.</a:t>
            </a:r>
          </a:p>
          <a:p>
            <a:pPr marL="0" indent="0">
              <a:buNone/>
            </a:pPr>
            <a:endParaRPr lang="de-CH" dirty="0"/>
          </a:p>
        </p:txBody>
      </p:sp>
      <p:pic>
        <p:nvPicPr>
          <p:cNvPr id="4" name="Grafik 3" descr="Ein Bild, das Text enthält.&#10;&#10;Automatisch generierte Beschreibung">
            <a:hlinkClick r:id="rId2" action="ppaction://hlinksldjump"/>
            <a:extLst>
              <a:ext uri="{FF2B5EF4-FFF2-40B4-BE49-F238E27FC236}">
                <a16:creationId xmlns:a16="http://schemas.microsoft.com/office/drawing/2014/main" id="{52029545-31EC-BD6E-802F-275859523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8434" y="5771900"/>
            <a:ext cx="1650732" cy="1080000"/>
          </a:xfrm>
          <a:prstGeom prst="rect">
            <a:avLst/>
          </a:prstGeom>
        </p:spPr>
      </p:pic>
      <p:pic>
        <p:nvPicPr>
          <p:cNvPr id="7" name="Picture 2" descr="Kostenlose Vektorgrafiken zum Thema Checkliste">
            <a:hlinkClick r:id="rId4"/>
            <a:extLst>
              <a:ext uri="{FF2B5EF4-FFF2-40B4-BE49-F238E27FC236}">
                <a16:creationId xmlns:a16="http://schemas.microsoft.com/office/drawing/2014/main" id="{20147CA6-216D-B594-F981-7D609AF545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6000" y="4227324"/>
            <a:ext cx="1800000"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51473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738</Words>
  <Application>Microsoft Office PowerPoint</Application>
  <PresentationFormat>Breitbild</PresentationFormat>
  <Paragraphs>65</Paragraphs>
  <Slides>10</Slides>
  <Notes>0</Notes>
  <HiddenSlides>0</HiddenSlides>
  <MMClips>1</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10</vt:i4>
      </vt:variant>
    </vt:vector>
  </HeadingPairs>
  <TitlesOfParts>
    <vt:vector size="16" baseType="lpstr">
      <vt:lpstr>Arial</vt:lpstr>
      <vt:lpstr>Calibri</vt:lpstr>
      <vt:lpstr>Roboto</vt:lpstr>
      <vt:lpstr>Tahoma</vt:lpstr>
      <vt:lpstr>Wingdings</vt:lpstr>
      <vt:lpstr>Office</vt:lpstr>
      <vt:lpstr>Wenn einer eine Reise tut</vt:lpstr>
      <vt:lpstr>Inhalte und Ziele des Moduls</vt:lpstr>
      <vt:lpstr>Marco verreist!</vt:lpstr>
      <vt:lpstr>Reiseversicherung – Was ist das?</vt:lpstr>
      <vt:lpstr>Annulationskostenversicherung</vt:lpstr>
      <vt:lpstr>Personen-Assistance</vt:lpstr>
      <vt:lpstr>Reisegepäckversicherung</vt:lpstr>
      <vt:lpstr>Jahres- oder Einzelversicherung?</vt:lpstr>
      <vt:lpstr>Aufträge und Aufgabe</vt:lpstr>
      <vt:lpstr>Game, Infos,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 1 Reiserversicherung</dc:title>
  <dc:creator>Gregor Jost</dc:creator>
  <cp:lastModifiedBy>Gregor Jost</cp:lastModifiedBy>
  <cp:revision>4</cp:revision>
  <dcterms:created xsi:type="dcterms:W3CDTF">2022-12-12T15:42:21Z</dcterms:created>
  <dcterms:modified xsi:type="dcterms:W3CDTF">2023-10-05T07:58:39Z</dcterms:modified>
</cp:coreProperties>
</file>