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5" r:id="rId8"/>
    <p:sldId id="266" r:id="rId9"/>
    <p:sldId id="260" r:id="rId10"/>
    <p:sldId id="261"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ECE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102" d="100"/>
          <a:sy n="102" d="100"/>
        </p:scale>
        <p:origin x="101"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lickr.com/photos/linie305/29113362735/"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CC27E-E1BC-7856-A1B8-EEA3A7E43FD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794A95DC-E8D6-18DC-BDD2-D9C16DD85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FC0DE263-8A87-863F-8FC4-B6E1DB62F955}"/>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F9AD0506-A44E-E89B-9A95-967F834F24D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BFB0795-9074-77AF-71F3-0D35F7B61F02}"/>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57486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0C069-2E2E-2FB1-F555-A33A9AA022E8}"/>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087EB0CB-37FF-C3CC-2662-752DADA0D7F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E9C34EA-90C5-6774-EB40-049D759977ED}"/>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60FC6CCE-6F4D-A388-45BB-32E504C182B0}"/>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B2961DF-ED3B-0078-E086-6421CB568DAF}"/>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106880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158724D-96D8-9755-EA9F-75F37D13302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2AF8ABFA-D6F4-780D-865B-C9517A3921A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6B78057-7A82-8052-4D6C-51EC7249E632}"/>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F9F2A7B3-C7B4-8613-3809-2BABB42A461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954F5D8-AD29-D3C0-63FC-A6F0B7CCF3E0}"/>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58633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3C298-2EC5-DB58-F7AA-538F762D1E3F}"/>
              </a:ext>
            </a:extLst>
          </p:cNvPr>
          <p:cNvSpPr>
            <a:spLocks noGrp="1"/>
          </p:cNvSpPr>
          <p:nvPr>
            <p:ph type="title"/>
          </p:nvPr>
        </p:nvSpPr>
        <p:spPr/>
        <p:txBody>
          <a:bodyPr>
            <a:normAutofit/>
          </a:bodyPr>
          <a:lstStyle>
            <a:lvl1pPr>
              <a:defRPr sz="5000">
                <a:latin typeface="Tahoma" panose="020B0604030504040204" pitchFamily="34" charset="0"/>
                <a:ea typeface="Tahoma" panose="020B0604030504040204" pitchFamily="34" charset="0"/>
                <a:cs typeface="Tahoma" panose="020B0604030504040204" pitchFamily="34" charset="0"/>
              </a:defRPr>
            </a:lvl1pPr>
          </a:lstStyle>
          <a:p>
            <a:r>
              <a:rPr lang="de-DE" dirty="0"/>
              <a:t>Mastertitelformat bearbeiten</a:t>
            </a:r>
            <a:endParaRPr lang="de-CH" dirty="0"/>
          </a:p>
        </p:txBody>
      </p:sp>
      <p:sp>
        <p:nvSpPr>
          <p:cNvPr id="3" name="Inhaltsplatzhalter 2">
            <a:extLst>
              <a:ext uri="{FF2B5EF4-FFF2-40B4-BE49-F238E27FC236}">
                <a16:creationId xmlns:a16="http://schemas.microsoft.com/office/drawing/2014/main" id="{4EC64127-F6B9-DD19-BD30-6A79D4DC0A65}"/>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9A88EE77-ABA9-56BA-F7EF-5AB239384A48}"/>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915D5F9C-7D90-DEE8-44B1-C03FF625964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F0EDC32-8D7D-E48C-6573-17328F921772}"/>
              </a:ext>
            </a:extLst>
          </p:cNvPr>
          <p:cNvSpPr>
            <a:spLocks noGrp="1"/>
          </p:cNvSpPr>
          <p:nvPr>
            <p:ph type="sldNum" sz="quarter" idx="12"/>
          </p:nvPr>
        </p:nvSpPr>
        <p:spPr/>
        <p:txBody>
          <a:bodyPr/>
          <a:lstStyle/>
          <a:p>
            <a:fld id="{B8F0D408-7421-4DD3-B940-113455AFB575}" type="slidenum">
              <a:rPr lang="de-CH" smtClean="0"/>
              <a:t>‹Nr.›</a:t>
            </a:fld>
            <a:endParaRPr lang="de-CH"/>
          </a:p>
        </p:txBody>
      </p:sp>
      <p:grpSp>
        <p:nvGrpSpPr>
          <p:cNvPr id="8" name="Gruppieren 7">
            <a:extLst>
              <a:ext uri="{FF2B5EF4-FFF2-40B4-BE49-F238E27FC236}">
                <a16:creationId xmlns:a16="http://schemas.microsoft.com/office/drawing/2014/main" id="{0AA569EF-0087-8E71-0C49-95D44EEB210E}"/>
              </a:ext>
            </a:extLst>
          </p:cNvPr>
          <p:cNvGrpSpPr/>
          <p:nvPr userDrawn="1"/>
        </p:nvGrpSpPr>
        <p:grpSpPr>
          <a:xfrm>
            <a:off x="10392000" y="0"/>
            <a:ext cx="1800000" cy="1296000"/>
            <a:chOff x="10260496" y="-134938"/>
            <a:chExt cx="2059056" cy="1325564"/>
          </a:xfrm>
          <a:blipFill dpi="0" rotWithShape="1">
            <a:blip r:embed="rId2">
              <a:extLst>
                <a:ext uri="{837473B0-CC2E-450A-ABE3-18F120FF3D39}">
                  <a1611:picAttrSrcUrl xmlns:a1611="http://schemas.microsoft.com/office/drawing/2016/11/main" r:id="rId3"/>
                </a:ext>
              </a:extLst>
            </a:blip>
            <a:srcRect/>
            <a:stretch>
              <a:fillRect/>
            </a:stretch>
          </a:blipFill>
        </p:grpSpPr>
        <p:sp>
          <p:nvSpPr>
            <p:cNvPr id="9" name="Rechteck 8">
              <a:extLst>
                <a:ext uri="{FF2B5EF4-FFF2-40B4-BE49-F238E27FC236}">
                  <a16:creationId xmlns:a16="http://schemas.microsoft.com/office/drawing/2014/main" id="{F2A065CD-914B-447D-CACC-6B8DC5DB732D}"/>
                </a:ext>
              </a:extLst>
            </p:cNvPr>
            <p:cNvSpPr/>
            <p:nvPr userDrawn="1"/>
          </p:nvSpPr>
          <p:spPr>
            <a:xfrm>
              <a:off x="10260496" y="-134938"/>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Rechteck 9">
              <a:extLst>
                <a:ext uri="{FF2B5EF4-FFF2-40B4-BE49-F238E27FC236}">
                  <a16:creationId xmlns:a16="http://schemas.microsoft.com/office/drawing/2014/main" id="{23269A11-A967-9783-FF98-6F9BB429D48C}"/>
                </a:ext>
              </a:extLst>
            </p:cNvPr>
            <p:cNvSpPr/>
            <p:nvPr userDrawn="1"/>
          </p:nvSpPr>
          <p:spPr>
            <a:xfrm>
              <a:off x="10799693" y="-134938"/>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a:extLst>
                <a:ext uri="{FF2B5EF4-FFF2-40B4-BE49-F238E27FC236}">
                  <a16:creationId xmlns:a16="http://schemas.microsoft.com/office/drawing/2014/main" id="{576AB643-D730-BC0E-B889-FED3B9410CD3}"/>
                </a:ext>
              </a:extLst>
            </p:cNvPr>
            <p:cNvSpPr/>
            <p:nvPr userDrawn="1"/>
          </p:nvSpPr>
          <p:spPr>
            <a:xfrm>
              <a:off x="11330608" y="-134937"/>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Rechteck 11">
              <a:extLst>
                <a:ext uri="{FF2B5EF4-FFF2-40B4-BE49-F238E27FC236}">
                  <a16:creationId xmlns:a16="http://schemas.microsoft.com/office/drawing/2014/main" id="{3EC9F73D-32EB-DF5D-D660-7FF03AF1678F}"/>
                </a:ext>
              </a:extLst>
            </p:cNvPr>
            <p:cNvSpPr/>
            <p:nvPr userDrawn="1"/>
          </p:nvSpPr>
          <p:spPr>
            <a:xfrm>
              <a:off x="11862352" y="-134937"/>
              <a:ext cx="457200" cy="1325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93324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C4FCD-DA05-1DA7-64C0-CA3ACD380D5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4A196562-25B5-9C2D-B07D-BAAAB491BD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796087E-EB02-1CAA-EA95-870018336F7D}"/>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D3F4639B-552C-2099-7EBF-9C60B5D1240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40C23A8-BC57-3404-0526-D218B610B210}"/>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99988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9CD77-DFCE-D26A-60DB-B239C9B2D0AE}"/>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0AEF2E4-5352-FA33-CCCA-BFDAE3D6267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221DA004-8DEC-412F-2CE8-BAA051B425D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7DF6623F-CA78-2EEB-4CED-16167DF403AE}"/>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1FA9196F-3948-3573-76FE-B93282F46A3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A21E0AD-4E68-14C5-A419-F24807B1795B}"/>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260232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D51ED-53B7-8410-E08E-33D7AA602EF1}"/>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11A92E7B-1D2B-FA31-9E44-EAC666594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E742B4A-443F-07E1-659A-9D6F8749236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E905A8B7-020A-4D02-9FC1-0BC24195E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809EAC3-E501-81D3-A9F3-39A117A98E1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8631C0B-E47D-2603-2B83-3371C4BD2322}"/>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8" name="Fußzeilenplatzhalter 7">
            <a:extLst>
              <a:ext uri="{FF2B5EF4-FFF2-40B4-BE49-F238E27FC236}">
                <a16:creationId xmlns:a16="http://schemas.microsoft.com/office/drawing/2014/main" id="{8F15BF73-B70D-E2FD-9D7A-A07FC5EC5A6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46F4778E-27CB-B4FC-5EB5-A4E11CB68E16}"/>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5621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9C3266-C482-3029-1254-D9AC91683DFC}"/>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81330A2A-AD27-8F5A-6091-365D0F947A84}"/>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4" name="Fußzeilenplatzhalter 3">
            <a:extLst>
              <a:ext uri="{FF2B5EF4-FFF2-40B4-BE49-F238E27FC236}">
                <a16:creationId xmlns:a16="http://schemas.microsoft.com/office/drawing/2014/main" id="{7C9BD783-93D2-6517-F085-4BE35A1A656C}"/>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AB232582-615E-FA45-FBC1-4AFCC18B165E}"/>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2966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9308828-975B-5028-75DB-197C1D76360E}"/>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3" name="Fußzeilenplatzhalter 2">
            <a:extLst>
              <a:ext uri="{FF2B5EF4-FFF2-40B4-BE49-F238E27FC236}">
                <a16:creationId xmlns:a16="http://schemas.microsoft.com/office/drawing/2014/main" id="{F7C2099C-132A-C69B-C0E7-76972C77309F}"/>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2365BE1A-9078-AB7A-5999-2CC3FBF7ABBB}"/>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193117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A190D-4E23-67AC-6064-C441887D40A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7BB2D730-35EC-8394-0A33-4E2CAE676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9EB49A77-6A0D-4A29-E222-3D0EB6A02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D0A2FF9-5711-922F-052D-06DD32FD5F53}"/>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C21B6AB8-7987-9D1B-BB6A-10B55A12C72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F079CD3-5F82-A0DC-1B9A-44F819D7279C}"/>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71468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2224B-4808-DF4F-3CC9-4FDEB978353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B60B65CC-0D6A-63A7-FF55-01BB65DDC3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293CC63E-79CA-29B0-22C9-DFA3078FF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43B1D23-67AE-A9D7-3DFC-D6B40852EF01}"/>
              </a:ext>
            </a:extLst>
          </p:cNvPr>
          <p:cNvSpPr>
            <a:spLocks noGrp="1"/>
          </p:cNvSpPr>
          <p:nvPr>
            <p:ph type="dt" sz="half" idx="10"/>
          </p:nvPr>
        </p:nvSpPr>
        <p:spPr/>
        <p:txBody>
          <a:bodyPr/>
          <a:lstStyle/>
          <a:p>
            <a:fld id="{988BCD2C-EEFB-40DE-B53D-94E3419E59AC}" type="datetimeFigureOut">
              <a:rPr lang="de-CH" smtClean="0"/>
              <a:t>05.10.2023</a:t>
            </a:fld>
            <a:endParaRPr lang="de-CH"/>
          </a:p>
        </p:txBody>
      </p:sp>
      <p:sp>
        <p:nvSpPr>
          <p:cNvPr id="6" name="Fußzeilenplatzhalter 5">
            <a:extLst>
              <a:ext uri="{FF2B5EF4-FFF2-40B4-BE49-F238E27FC236}">
                <a16:creationId xmlns:a16="http://schemas.microsoft.com/office/drawing/2014/main" id="{F6D873E1-37B7-2B53-DD1B-B84D603515A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2BDF073-3527-CD3C-91D6-124574F266C3}"/>
              </a:ext>
            </a:extLst>
          </p:cNvPr>
          <p:cNvSpPr>
            <a:spLocks noGrp="1"/>
          </p:cNvSpPr>
          <p:nvPr>
            <p:ph type="sldNum" sz="quarter" idx="12"/>
          </p:nvPr>
        </p:nvSpPr>
        <p:spPr/>
        <p:txBody>
          <a:bodyPr/>
          <a:lstStyle/>
          <a:p>
            <a:fld id="{B8F0D408-7421-4DD3-B940-113455AFB575}" type="slidenum">
              <a:rPr lang="de-CH" smtClean="0"/>
              <a:t>‹Nr.›</a:t>
            </a:fld>
            <a:endParaRPr lang="de-CH"/>
          </a:p>
        </p:txBody>
      </p:sp>
    </p:spTree>
    <p:extLst>
      <p:ext uri="{BB962C8B-B14F-4D97-AF65-F5344CB8AC3E}">
        <p14:creationId xmlns:p14="http://schemas.microsoft.com/office/powerpoint/2010/main" val="372072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11000" r="-11000"/>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A9AF21D-BBF5-CC30-F90F-A007F3EBC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72DB1946-0C09-B4AA-7A99-B17A6AE5C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0DB64EC9-11D8-E42A-C611-EF451A193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BCD2C-EEFB-40DE-B53D-94E3419E59AC}" type="datetimeFigureOut">
              <a:rPr lang="de-CH" smtClean="0"/>
              <a:t>05.10.2023</a:t>
            </a:fld>
            <a:endParaRPr lang="de-CH"/>
          </a:p>
        </p:txBody>
      </p:sp>
      <p:sp>
        <p:nvSpPr>
          <p:cNvPr id="5" name="Fußzeilenplatzhalter 4">
            <a:extLst>
              <a:ext uri="{FF2B5EF4-FFF2-40B4-BE49-F238E27FC236}">
                <a16:creationId xmlns:a16="http://schemas.microsoft.com/office/drawing/2014/main" id="{1B694F03-1DFA-8CFB-C798-95F128B96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7AFF26BC-5CD1-3413-8CE6-31FF2E4AFF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0D408-7421-4DD3-B940-113455AFB575}" type="slidenum">
              <a:rPr lang="de-CH" smtClean="0"/>
              <a:t>‹Nr.›</a:t>
            </a:fld>
            <a:endParaRPr lang="de-CH"/>
          </a:p>
        </p:txBody>
      </p:sp>
    </p:spTree>
    <p:extLst>
      <p:ext uri="{BB962C8B-B14F-4D97-AF65-F5344CB8AC3E}">
        <p14:creationId xmlns:p14="http://schemas.microsoft.com/office/powerpoint/2010/main" val="184565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uVjTlmOtCXk" TargetMode="External"/><Relationship Id="rId7" Type="http://schemas.openxmlformats.org/officeDocument/2006/relationships/image" Target="../media/image13.png"/><Relationship Id="rId2" Type="http://schemas.openxmlformats.org/officeDocument/2006/relationships/hyperlink" Target="https://www.shareyourrisk.ch/s1/e1-etwas-mehr-freiheit/"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hyperlink" Target="https://www.svv.ch/de/verkehrsrechtschutzversicherung-wie-hilft-sie-bei-einem-unfal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4.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kiknet-learnhub.com/shareyourrisk"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DE79D-9AFB-2248-C15C-FE3587A7EB77}"/>
              </a:ext>
            </a:extLst>
          </p:cNvPr>
          <p:cNvSpPr>
            <a:spLocks noGrp="1"/>
          </p:cNvSpPr>
          <p:nvPr>
            <p:ph type="ctrTitle"/>
          </p:nvPr>
        </p:nvSpPr>
        <p:spPr/>
        <p:txBody>
          <a:bodyPr>
            <a:normAutofit/>
          </a:bodyPr>
          <a:lstStyle/>
          <a:p>
            <a:r>
              <a:rPr lang="de-CH" sz="7000" dirty="0">
                <a:solidFill>
                  <a:srgbClr val="7030A0"/>
                </a:solidFill>
                <a:latin typeface="Tahoma" panose="020B0604030504040204" pitchFamily="34" charset="0"/>
                <a:ea typeface="Tahoma" panose="020B0604030504040204" pitchFamily="34" charset="0"/>
                <a:cs typeface="Tahoma" panose="020B0604030504040204" pitchFamily="34" charset="0"/>
              </a:rPr>
              <a:t>Frühlingserwachen</a:t>
            </a:r>
          </a:p>
        </p:txBody>
      </p:sp>
      <p:sp>
        <p:nvSpPr>
          <p:cNvPr id="3" name="Untertitel 2">
            <a:extLst>
              <a:ext uri="{FF2B5EF4-FFF2-40B4-BE49-F238E27FC236}">
                <a16:creationId xmlns:a16="http://schemas.microsoft.com/office/drawing/2014/main" id="{DD5316B5-42AF-A743-61C3-F7A5E537823A}"/>
              </a:ext>
            </a:extLst>
          </p:cNvPr>
          <p:cNvSpPr>
            <a:spLocks noGrp="1"/>
          </p:cNvSpPr>
          <p:nvPr>
            <p:ph type="subTitle" idx="1"/>
          </p:nvPr>
        </p:nvSpPr>
        <p:spPr/>
        <p:txBody>
          <a:bodyPr>
            <a:normAutofit/>
          </a:bodyPr>
          <a:lstStyle/>
          <a:p>
            <a:r>
              <a:rPr lang="de-CH" sz="5000" dirty="0">
                <a:solidFill>
                  <a:srgbClr val="4472C4"/>
                </a:solidFill>
              </a:rPr>
              <a:t>Verkehrsrechtschutz</a:t>
            </a:r>
            <a:endParaRPr lang="de-CH" dirty="0">
              <a:solidFill>
                <a:srgbClr val="4472C4"/>
              </a:solidFill>
            </a:endParaRPr>
          </a:p>
        </p:txBody>
      </p:sp>
      <p:pic>
        <p:nvPicPr>
          <p:cNvPr id="11" name="happy-travel-pop-18387">
            <a:hlinkClick r:id="" action="ppaction://media"/>
            <a:extLst>
              <a:ext uri="{FF2B5EF4-FFF2-40B4-BE49-F238E27FC236}">
                <a16:creationId xmlns:a16="http://schemas.microsoft.com/office/drawing/2014/main" id="{EE04E36A-2A86-09A2-6B84-AC7D74D36C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81925" y="3087688"/>
            <a:ext cx="609600" cy="609600"/>
          </a:xfrm>
          <a:prstGeom prst="rect">
            <a:avLst/>
          </a:prstGeom>
        </p:spPr>
      </p:pic>
      <p:sp>
        <p:nvSpPr>
          <p:cNvPr id="14" name="Textfeld 13">
            <a:extLst>
              <a:ext uri="{FF2B5EF4-FFF2-40B4-BE49-F238E27FC236}">
                <a16:creationId xmlns:a16="http://schemas.microsoft.com/office/drawing/2014/main" id="{90DC932A-5D74-5699-D741-E6A782BCED70}"/>
              </a:ext>
            </a:extLst>
          </p:cNvPr>
          <p:cNvSpPr txBox="1"/>
          <p:nvPr/>
        </p:nvSpPr>
        <p:spPr>
          <a:xfrm rot="20037696">
            <a:off x="9290731" y="4312026"/>
            <a:ext cx="1733005" cy="477054"/>
          </a:xfrm>
          <a:prstGeom prst="rect">
            <a:avLst/>
          </a:prstGeom>
          <a:noFill/>
        </p:spPr>
        <p:txBody>
          <a:bodyPr wrap="square" rtlCol="0">
            <a:spAutoFit/>
          </a:bodyPr>
          <a:lstStyle/>
          <a:p>
            <a:r>
              <a:rPr lang="de-CH" sz="2500" b="1" dirty="0">
                <a:solidFill>
                  <a:srgbClr val="4472C4"/>
                </a:solidFill>
                <a:latin typeface="Tahoma" panose="020B0604030504040204" pitchFamily="34" charset="0"/>
                <a:ea typeface="Tahoma" panose="020B0604030504040204" pitchFamily="34" charset="0"/>
                <a:cs typeface="Tahoma" panose="020B0604030504040204" pitchFamily="34" charset="0"/>
              </a:rPr>
              <a:t>Modul</a:t>
            </a:r>
            <a:r>
              <a:rPr lang="de-CH" sz="2500" b="1" dirty="0">
                <a:latin typeface="Tahoma" panose="020B0604030504040204" pitchFamily="34" charset="0"/>
                <a:ea typeface="Tahoma" panose="020B0604030504040204" pitchFamily="34" charset="0"/>
                <a:cs typeface="Tahoma" panose="020B0604030504040204" pitchFamily="34" charset="0"/>
              </a:rPr>
              <a:t> </a:t>
            </a:r>
            <a:r>
              <a:rPr lang="de-CH" sz="2500" b="1" dirty="0">
                <a:solidFill>
                  <a:srgbClr val="4472C4"/>
                </a:solidFill>
                <a:latin typeface="Tahoma" panose="020B0604030504040204" pitchFamily="34" charset="0"/>
                <a:ea typeface="Tahoma" panose="020B0604030504040204" pitchFamily="34" charset="0"/>
                <a:cs typeface="Tahoma" panose="020B0604030504040204" pitchFamily="34" charset="0"/>
              </a:rPr>
              <a:t>2</a:t>
            </a:r>
          </a:p>
        </p:txBody>
      </p:sp>
      <p:pic>
        <p:nvPicPr>
          <p:cNvPr id="6" name="Grafik 5">
            <a:extLst>
              <a:ext uri="{FF2B5EF4-FFF2-40B4-BE49-F238E27FC236}">
                <a16:creationId xmlns:a16="http://schemas.microsoft.com/office/drawing/2014/main" id="{8000B10E-09E4-914D-7239-74E027CF5546}"/>
              </a:ext>
            </a:extLst>
          </p:cNvPr>
          <p:cNvPicPr>
            <a:picLocks noChangeAspect="1"/>
          </p:cNvPicPr>
          <p:nvPr/>
        </p:nvPicPr>
        <p:blipFill rotWithShape="1">
          <a:blip r:embed="rId5"/>
          <a:srcRect t="7878" r="1238"/>
          <a:stretch/>
        </p:blipFill>
        <p:spPr>
          <a:xfrm>
            <a:off x="9510156" y="5225342"/>
            <a:ext cx="2315688" cy="1440000"/>
          </a:xfrm>
          <a:prstGeom prst="rect">
            <a:avLst/>
          </a:prstGeom>
        </p:spPr>
      </p:pic>
    </p:spTree>
    <p:extLst>
      <p:ext uri="{BB962C8B-B14F-4D97-AF65-F5344CB8AC3E}">
        <p14:creationId xmlns:p14="http://schemas.microsoft.com/office/powerpoint/2010/main" val="29025468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509" fill="hold"/>
                                        <p:tgtEl>
                                          <p:spTgt spid="11"/>
                                        </p:tgtEl>
                                      </p:cBhvr>
                                    </p:cmd>
                                  </p:childTnLst>
                                </p:cTn>
                              </p:par>
                              <p:par>
                                <p:cTn id="7" presetID="10" presetClass="entr" presetSubtype="0" fill="hold" grpId="0" nodeType="withEffect">
                                  <p:stCondLst>
                                    <p:cond delay="2000"/>
                                  </p:stCondLst>
                                  <p:iterate type="lt">
                                    <p:tmPct val="10000"/>
                                  </p:iterate>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400"/>
                                        <p:tgtEl>
                                          <p:spTgt spid="3">
                                            <p:txEl>
                                              <p:pRg st="0" end="0"/>
                                            </p:txEl>
                                          </p:spTgt>
                                        </p:tgtEl>
                                      </p:cBhvr>
                                    </p:animEffect>
                                  </p:childTnLst>
                                </p:cTn>
                              </p:par>
                              <p:par>
                                <p:cTn id="10" presetID="10" presetClass="entr" presetSubtype="0" fill="hold" grpId="0" nodeType="withEffect">
                                  <p:stCondLst>
                                    <p:cond delay="100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4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 calcmode="lin" valueType="num">
                                      <p:cBhvr>
                                        <p:cTn id="19" dur="1000" fill="hold"/>
                                        <p:tgtEl>
                                          <p:spTgt spid="14"/>
                                        </p:tgtEl>
                                        <p:attrNameLst>
                                          <p:attrName>style.rotation</p:attrName>
                                        </p:attrNameLst>
                                      </p:cBhvr>
                                      <p:tavLst>
                                        <p:tav tm="0">
                                          <p:val>
                                            <p:fltVal val="90"/>
                                          </p:val>
                                        </p:tav>
                                        <p:tav tm="100000">
                                          <p:val>
                                            <p:fltVal val="0"/>
                                          </p:val>
                                        </p:tav>
                                      </p:tavLst>
                                    </p:anim>
                                    <p:animEffect transition="in" filter="fade">
                                      <p:cBhvr>
                                        <p:cTn id="2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1" repeatCount="indefinite" fill="hold" display="0">
                  <p:stCondLst>
                    <p:cond delay="indefinite"/>
                  </p:stCondLst>
                  <p:endCondLst>
                    <p:cond evt="onStopAudio" delay="0">
                      <p:tgtEl>
                        <p:sldTgt/>
                      </p:tgtEl>
                    </p:cond>
                  </p:endCondLst>
                </p:cTn>
                <p:tgtEl>
                  <p:spTgt spid="11"/>
                </p:tgtEl>
              </p:cMediaNode>
            </p:audio>
          </p:childTnLst>
        </p:cTn>
      </p:par>
    </p:tnLst>
    <p:bldLst>
      <p:bldP spid="2" grpId="0"/>
      <p:bldP spid="3" grpId="0" build="p"/>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D99CC-8D10-347D-0A10-F3D78FF07464}"/>
              </a:ext>
            </a:extLst>
          </p:cNvPr>
          <p:cNvSpPr>
            <a:spLocks noGrp="1"/>
          </p:cNvSpPr>
          <p:nvPr>
            <p:ph type="title"/>
          </p:nvPr>
        </p:nvSpPr>
        <p:spPr/>
        <p:txBody>
          <a:bodyPr/>
          <a:lstStyle/>
          <a:p>
            <a:r>
              <a:rPr lang="de-DE" dirty="0"/>
              <a:t>Game, Infos, Links</a:t>
            </a:r>
            <a:endParaRPr lang="de-CH" dirty="0"/>
          </a:p>
        </p:txBody>
      </p:sp>
      <p:sp>
        <p:nvSpPr>
          <p:cNvPr id="3" name="Inhaltsplatzhalter 2">
            <a:extLst>
              <a:ext uri="{FF2B5EF4-FFF2-40B4-BE49-F238E27FC236}">
                <a16:creationId xmlns:a16="http://schemas.microsoft.com/office/drawing/2014/main" id="{0F72D3B6-8D65-D067-15A7-4B12E6AC2660}"/>
              </a:ext>
            </a:extLst>
          </p:cNvPr>
          <p:cNvSpPr>
            <a:spLocks noGrp="1"/>
          </p:cNvSpPr>
          <p:nvPr>
            <p:ph idx="1"/>
          </p:nvPr>
        </p:nvSpPr>
        <p:spPr/>
        <p:txBody>
          <a:bodyPr>
            <a:normAutofit lnSpcReduction="10000"/>
          </a:bodyPr>
          <a:lstStyle/>
          <a:p>
            <a:r>
              <a:rPr lang="de-DE" b="1" dirty="0"/>
              <a:t>Web-Game:</a:t>
            </a:r>
            <a:r>
              <a:rPr lang="de-DE" dirty="0"/>
              <a:t> Etwas mehr Freiheit</a:t>
            </a:r>
            <a:br>
              <a:rPr lang="de-DE" dirty="0"/>
            </a:br>
            <a:r>
              <a:rPr lang="de-DE" dirty="0">
                <a:hlinkClick r:id="rId2"/>
              </a:rPr>
              <a:t>https://www.shareyourrisk.ch/s1/e1-etwas-mehr-freiheit/</a:t>
            </a:r>
            <a:r>
              <a:rPr lang="de-DE" dirty="0"/>
              <a:t> </a:t>
            </a:r>
          </a:p>
          <a:p>
            <a:endParaRPr lang="de-DE" dirty="0"/>
          </a:p>
          <a:p>
            <a:r>
              <a:rPr lang="de-DE" b="1" dirty="0" err="1"/>
              <a:t>Erklärfilm</a:t>
            </a:r>
            <a:r>
              <a:rPr lang="de-DE" b="1" dirty="0"/>
              <a:t>: „Mobilität“</a:t>
            </a:r>
            <a:br>
              <a:rPr lang="de-DE" b="1" dirty="0"/>
            </a:br>
            <a:r>
              <a:rPr lang="de-DE" dirty="0">
                <a:hlinkClick r:id="rId3"/>
              </a:rPr>
              <a:t>https://youtu.be/uVjTlmOtCXk</a:t>
            </a:r>
            <a:r>
              <a:rPr lang="de-DE" dirty="0"/>
              <a:t> (1:33 Minuten)</a:t>
            </a:r>
          </a:p>
          <a:p>
            <a:pPr marL="0" indent="0">
              <a:buNone/>
            </a:pPr>
            <a:endParaRPr lang="de-DE" dirty="0"/>
          </a:p>
          <a:p>
            <a:r>
              <a:rPr lang="de-CH" b="1" dirty="0"/>
              <a:t>Schweizerischer Versicherungsverband SVV</a:t>
            </a:r>
            <a:r>
              <a:rPr lang="de-CH" dirty="0"/>
              <a:t>, </a:t>
            </a:r>
            <a:br>
              <a:rPr lang="de-CH" dirty="0"/>
            </a:br>
            <a:r>
              <a:rPr lang="de-CH" dirty="0"/>
              <a:t>Verkehrsrechtschutzversicherung – Wie sie hilft bei einem Unfall</a:t>
            </a:r>
            <a:br>
              <a:rPr lang="de-CH" dirty="0"/>
            </a:br>
            <a:r>
              <a:rPr lang="de-CH" dirty="0">
                <a:hlinkClick r:id="rId4"/>
              </a:rPr>
              <a:t>https://www.svv.ch/de/verkehrsrechtschutzversicherung-wie-hilft-sie-bei-einem-unfall</a:t>
            </a:r>
            <a:r>
              <a:rPr lang="de-CH" dirty="0"/>
              <a:t> </a:t>
            </a:r>
          </a:p>
        </p:txBody>
      </p:sp>
      <p:pic>
        <p:nvPicPr>
          <p:cNvPr id="5" name="Grafik 4">
            <a:hlinkClick r:id="rId5" action="ppaction://hlinksldjump"/>
            <a:extLst>
              <a:ext uri="{FF2B5EF4-FFF2-40B4-BE49-F238E27FC236}">
                <a16:creationId xmlns:a16="http://schemas.microsoft.com/office/drawing/2014/main" id="{CDEF7E2B-A948-9C0D-BE37-F13D011F47D1}"/>
              </a:ext>
            </a:extLst>
          </p:cNvPr>
          <p:cNvPicPr>
            <a:picLocks noChangeAspect="1"/>
          </p:cNvPicPr>
          <p:nvPr/>
        </p:nvPicPr>
        <p:blipFill rotWithShape="1">
          <a:blip r:embed="rId6"/>
          <a:srcRect t="7878" r="1238"/>
          <a:stretch/>
        </p:blipFill>
        <p:spPr>
          <a:xfrm>
            <a:off x="10455234" y="5778000"/>
            <a:ext cx="1736766" cy="1080000"/>
          </a:xfrm>
          <a:prstGeom prst="rect">
            <a:avLst/>
          </a:prstGeom>
        </p:spPr>
      </p:pic>
      <p:pic>
        <p:nvPicPr>
          <p:cNvPr id="4" name="Picture 2">
            <a:extLst>
              <a:ext uri="{FF2B5EF4-FFF2-40B4-BE49-F238E27FC236}">
                <a16:creationId xmlns:a16="http://schemas.microsoft.com/office/drawing/2014/main" id="{C873B1A1-0F30-2867-A840-C3C62183D7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2714" y="800213"/>
            <a:ext cx="9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58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8561D-3BC9-6C00-2498-078EB244AD87}"/>
              </a:ext>
            </a:extLst>
          </p:cNvPr>
          <p:cNvSpPr>
            <a:spLocks noGrp="1"/>
          </p:cNvSpPr>
          <p:nvPr>
            <p:ph type="title"/>
          </p:nvPr>
        </p:nvSpPr>
        <p:spPr>
          <a:xfrm>
            <a:off x="372140" y="101356"/>
            <a:ext cx="9216656" cy="1325563"/>
          </a:xfrm>
        </p:spPr>
        <p:txBody>
          <a:bodyPr/>
          <a:lstStyle/>
          <a:p>
            <a:r>
              <a:rPr lang="de-CH" dirty="0">
                <a:latin typeface="Tahoma" panose="020B0604030504040204" pitchFamily="34" charset="0"/>
                <a:ea typeface="Tahoma" panose="020B0604030504040204" pitchFamily="34" charset="0"/>
                <a:cs typeface="Tahoma" panose="020B0604030504040204" pitchFamily="34" charset="0"/>
              </a:rPr>
              <a:t>Inhalte und Ziele des Moduls</a:t>
            </a:r>
          </a:p>
        </p:txBody>
      </p:sp>
      <p:pic>
        <p:nvPicPr>
          <p:cNvPr id="7" name="Inhaltsplatzhalter 6">
            <a:extLst>
              <a:ext uri="{FF2B5EF4-FFF2-40B4-BE49-F238E27FC236}">
                <a16:creationId xmlns:a16="http://schemas.microsoft.com/office/drawing/2014/main" id="{471ABCD2-E39F-D5B5-9300-092EA20D13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3036" y="0"/>
            <a:ext cx="1778964" cy="1440000"/>
          </a:xfrm>
        </p:spPr>
      </p:pic>
      <p:sp>
        <p:nvSpPr>
          <p:cNvPr id="10" name="Textfeld 9">
            <a:extLst>
              <a:ext uri="{FF2B5EF4-FFF2-40B4-BE49-F238E27FC236}">
                <a16:creationId xmlns:a16="http://schemas.microsoft.com/office/drawing/2014/main" id="{F90EC3CA-0243-530C-795C-1EE3F1A46989}"/>
              </a:ext>
            </a:extLst>
          </p:cNvPr>
          <p:cNvSpPr txBox="1"/>
          <p:nvPr/>
        </p:nvSpPr>
        <p:spPr>
          <a:xfrm>
            <a:off x="372140" y="1538332"/>
            <a:ext cx="10409274" cy="2785378"/>
          </a:xfrm>
          <a:prstGeom prst="rect">
            <a:avLst/>
          </a:prstGeom>
          <a:noFill/>
        </p:spPr>
        <p:txBody>
          <a:bodyPr wrap="square" rtlCol="0">
            <a:spAutoFit/>
          </a:bodyPr>
          <a:lstStyle/>
          <a:p>
            <a:pPr marL="342900" indent="-342900">
              <a:buFont typeface="Arial" panose="020B0604020202020204" pitchFamily="34" charset="0"/>
              <a:buChar char="•"/>
            </a:pPr>
            <a:r>
              <a:rPr lang="de-CH" sz="2500" dirty="0">
                <a:latin typeface="Tahoma" panose="020B0604030504040204" pitchFamily="34" charset="0"/>
                <a:ea typeface="Tahoma" panose="020B0604030504040204" pitchFamily="34" charset="0"/>
                <a:cs typeface="Tahoma" panose="020B0604030504040204" pitchFamily="34" charset="0"/>
              </a:rPr>
              <a:t> </a:t>
            </a:r>
            <a:r>
              <a:rPr lang="de-CH" sz="2500" dirty="0">
                <a:latin typeface="Tahoma" panose="020B0604030504040204" pitchFamily="34" charset="0"/>
                <a:ea typeface="Tahoma" panose="020B0604030504040204" pitchFamily="34" charset="0"/>
                <a:cs typeface="Tahoma" panose="020B0604030504040204" pitchFamily="34" charset="0"/>
                <a:hlinkClick r:id="rId3" action="ppaction://hlinksldjump"/>
              </a:rPr>
              <a:t>Laura’s erste Ausfahrt</a:t>
            </a:r>
            <a:endParaRPr lang="de-CH" sz="2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de-CH" sz="2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de-CH" sz="2500" dirty="0">
                <a:latin typeface="Tahoma" panose="020B0604030504040204" pitchFamily="34" charset="0"/>
                <a:ea typeface="Tahoma" panose="020B0604030504040204" pitchFamily="34" charset="0"/>
                <a:cs typeface="Tahoma" panose="020B0604030504040204" pitchFamily="34" charset="0"/>
              </a:rPr>
              <a:t> </a:t>
            </a:r>
            <a:r>
              <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hlinkClick r:id="rId4" action="ppaction://hlinksldjump">
                  <a:extLst>
                    <a:ext uri="{A12FA001-AC4F-418D-AE19-62706E023703}">
                      <ahyp:hlinkClr xmlns:ahyp="http://schemas.microsoft.com/office/drawing/2018/hyperlinkcolor" val="tx"/>
                    </a:ext>
                  </a:extLst>
                </a:hlinkClick>
              </a:rPr>
              <a:t>Verkehrsrechtschutz – Was ist das?</a:t>
            </a:r>
            <a:endPar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de-CH" sz="2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de-CH" sz="2500" dirty="0">
                <a:latin typeface="Tahoma" panose="020B0604030504040204" pitchFamily="34" charset="0"/>
                <a:ea typeface="Tahoma" panose="020B0604030504040204" pitchFamily="34" charset="0"/>
                <a:cs typeface="Tahoma" panose="020B0604030504040204" pitchFamily="34" charset="0"/>
              </a:rPr>
              <a:t> </a:t>
            </a:r>
            <a:r>
              <a:rPr lang="de-CH" sz="2500" dirty="0">
                <a:solidFill>
                  <a:srgbClr val="4472C4"/>
                </a:solidFill>
                <a:latin typeface="Tahoma" panose="020B0604030504040204" pitchFamily="34" charset="0"/>
                <a:ea typeface="Tahoma" panose="020B0604030504040204" pitchFamily="34" charset="0"/>
                <a:cs typeface="Tahoma" panose="020B0604030504040204" pitchFamily="34" charset="0"/>
                <a:hlinkClick r:id="rId5" action="ppaction://hlinksldjump">
                  <a:extLst>
                    <a:ext uri="{A12FA001-AC4F-418D-AE19-62706E023703}">
                      <ahyp:hlinkClr xmlns:ahyp="http://schemas.microsoft.com/office/drawing/2018/hyperlinkcolor" val="tx"/>
                    </a:ext>
                  </a:extLst>
                </a:hlinkClick>
              </a:rPr>
              <a:t>Aufträge und Aufgaben </a:t>
            </a:r>
            <a:br>
              <a:rPr lang="de-CH" sz="2500" dirty="0">
                <a:latin typeface="Tahoma" panose="020B0604030504040204" pitchFamily="34" charset="0"/>
                <a:ea typeface="Tahoma" panose="020B0604030504040204" pitchFamily="34" charset="0"/>
                <a:cs typeface="Tahoma" panose="020B0604030504040204" pitchFamily="34" charset="0"/>
              </a:rPr>
            </a:br>
            <a:endParaRPr lang="de-CH" sz="25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de-CH" sz="2500" dirty="0">
                <a:latin typeface="Tahoma" panose="020B0604030504040204" pitchFamily="34" charset="0"/>
                <a:ea typeface="Tahoma" panose="020B0604030504040204" pitchFamily="34" charset="0"/>
                <a:cs typeface="Tahoma" panose="020B0604030504040204" pitchFamily="34" charset="0"/>
              </a:rPr>
              <a:t> </a:t>
            </a:r>
            <a:r>
              <a:rPr lang="de-CH" sz="2500" dirty="0">
                <a:latin typeface="Tahoma" panose="020B0604030504040204" pitchFamily="34" charset="0"/>
                <a:ea typeface="Tahoma" panose="020B0604030504040204" pitchFamily="34" charset="0"/>
                <a:cs typeface="Tahoma" panose="020B0604030504040204" pitchFamily="34" charset="0"/>
                <a:hlinkClick r:id="rId6" action="ppaction://hlinksldjump"/>
              </a:rPr>
              <a:t>Game, Zusatzinformationen, Links</a:t>
            </a:r>
            <a:endParaRPr lang="de-CH" sz="2500" dirty="0">
              <a:latin typeface="Tahoma" panose="020B0604030504040204" pitchFamily="34" charset="0"/>
              <a:ea typeface="Tahoma" panose="020B0604030504040204" pitchFamily="34" charset="0"/>
              <a:cs typeface="Tahoma" panose="020B0604030504040204" pitchFamily="34" charset="0"/>
            </a:endParaRPr>
          </a:p>
        </p:txBody>
      </p:sp>
      <p:grpSp>
        <p:nvGrpSpPr>
          <p:cNvPr id="12" name="Gruppieren 11">
            <a:extLst>
              <a:ext uri="{FF2B5EF4-FFF2-40B4-BE49-F238E27FC236}">
                <a16:creationId xmlns:a16="http://schemas.microsoft.com/office/drawing/2014/main" id="{2C197AFF-B215-0453-63F2-C099C740B120}"/>
              </a:ext>
            </a:extLst>
          </p:cNvPr>
          <p:cNvGrpSpPr/>
          <p:nvPr/>
        </p:nvGrpSpPr>
        <p:grpSpPr>
          <a:xfrm>
            <a:off x="7055028" y="2285355"/>
            <a:ext cx="4247490" cy="1800000"/>
            <a:chOff x="7055028" y="2285355"/>
            <a:chExt cx="4247490" cy="1800000"/>
          </a:xfrm>
        </p:grpSpPr>
        <p:pic>
          <p:nvPicPr>
            <p:cNvPr id="6" name="Picture 2" descr="Kostenlose Vektorgrafiken zum Thema Checkliste">
              <a:extLst>
                <a:ext uri="{FF2B5EF4-FFF2-40B4-BE49-F238E27FC236}">
                  <a16:creationId xmlns:a16="http://schemas.microsoft.com/office/drawing/2014/main" id="{4473A14A-C516-D9F9-1260-CF581D7890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5028" y="2285355"/>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9B7CF050-84CD-5203-4C95-0B0291122EB8}"/>
                </a:ext>
              </a:extLst>
            </p:cNvPr>
            <p:cNvSpPr txBox="1"/>
            <p:nvPr/>
          </p:nvSpPr>
          <p:spPr>
            <a:xfrm>
              <a:off x="8864118" y="2611789"/>
              <a:ext cx="2438400" cy="923330"/>
            </a:xfrm>
            <a:prstGeom prst="rect">
              <a:avLst/>
            </a:prstGeom>
            <a:noFill/>
          </p:spPr>
          <p:txBody>
            <a:bodyPr wrap="square" rtlCol="0">
              <a:spAutoFit/>
            </a:bodyPr>
            <a:lstStyle/>
            <a:p>
              <a:r>
                <a:rPr lang="de-CH" dirty="0">
                  <a:latin typeface="Tahoma" panose="020B0604030504040204" pitchFamily="34" charset="0"/>
                  <a:ea typeface="Tahoma" panose="020B0604030504040204" pitchFamily="34" charset="0"/>
                  <a:cs typeface="Tahoma" panose="020B0604030504040204" pitchFamily="34" charset="0"/>
                </a:rPr>
                <a:t>Mit einem Klick auf dieses Feld gelangst du zu den Aufträgen!</a:t>
              </a:r>
            </a:p>
          </p:txBody>
        </p:sp>
      </p:grpSp>
      <p:grpSp>
        <p:nvGrpSpPr>
          <p:cNvPr id="9" name="Gruppieren 8">
            <a:extLst>
              <a:ext uri="{FF2B5EF4-FFF2-40B4-BE49-F238E27FC236}">
                <a16:creationId xmlns:a16="http://schemas.microsoft.com/office/drawing/2014/main" id="{4412BB78-5BA1-7AF1-9013-C681EDDE46EB}"/>
              </a:ext>
            </a:extLst>
          </p:cNvPr>
          <p:cNvGrpSpPr/>
          <p:nvPr/>
        </p:nvGrpSpPr>
        <p:grpSpPr>
          <a:xfrm>
            <a:off x="1530390" y="4610517"/>
            <a:ext cx="6155875" cy="2031325"/>
            <a:chOff x="1530390" y="4610517"/>
            <a:chExt cx="6155875" cy="2031325"/>
          </a:xfrm>
        </p:grpSpPr>
        <p:sp>
          <p:nvSpPr>
            <p:cNvPr id="4" name="Textfeld 3">
              <a:extLst>
                <a:ext uri="{FF2B5EF4-FFF2-40B4-BE49-F238E27FC236}">
                  <a16:creationId xmlns:a16="http://schemas.microsoft.com/office/drawing/2014/main" id="{23BE5AC7-4FAF-A17B-83CA-DE2A4CB6B1F5}"/>
                </a:ext>
              </a:extLst>
            </p:cNvPr>
            <p:cNvSpPr txBox="1"/>
            <p:nvPr/>
          </p:nvSpPr>
          <p:spPr>
            <a:xfrm>
              <a:off x="1530390" y="4610517"/>
              <a:ext cx="6155875" cy="2031325"/>
            </a:xfrm>
            <a:prstGeom prst="rect">
              <a:avLst/>
            </a:prstGeom>
            <a:noFill/>
            <a:ln>
              <a:solidFill>
                <a:schemeClr val="accent1"/>
              </a:solidFill>
            </a:ln>
          </p:spPr>
          <p:txBody>
            <a:bodyPr wrap="square" rtlCol="0">
              <a:spAutoFit/>
            </a:bodyPr>
            <a:lstStyle/>
            <a:p>
              <a:r>
                <a:rPr lang="de-DE" b="1" dirty="0">
                  <a:latin typeface="Tahoma" panose="020B0604030504040204" pitchFamily="34" charset="0"/>
                  <a:ea typeface="Tahoma" panose="020B0604030504040204" pitchFamily="34" charset="0"/>
                  <a:cs typeface="Tahoma" panose="020B0604030504040204" pitchFamily="34" charset="0"/>
                </a:rPr>
                <a:t>Ziele</a:t>
              </a:r>
            </a:p>
            <a:p>
              <a:endParaRPr lang="de-D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dirty="0">
                  <a:latin typeface="Tahoma" panose="020B0604030504040204" pitchFamily="34" charset="0"/>
                  <a:ea typeface="Tahoma" panose="020B0604030504040204" pitchFamily="34" charset="0"/>
                  <a:cs typeface="Tahoma" panose="020B0604030504040204" pitchFamily="34" charset="0"/>
                </a:rPr>
                <a:t>Du </a:t>
              </a:r>
              <a:r>
                <a:rPr lang="de-DE" dirty="0" err="1">
                  <a:latin typeface="Tahoma" panose="020B0604030504040204" pitchFamily="34" charset="0"/>
                  <a:ea typeface="Tahoma" panose="020B0604030504040204" pitchFamily="34" charset="0"/>
                  <a:cs typeface="Tahoma" panose="020B0604030504040204" pitchFamily="34" charset="0"/>
                </a:rPr>
                <a:t>weisst</a:t>
              </a:r>
              <a:r>
                <a:rPr lang="de-DE" dirty="0">
                  <a:latin typeface="Tahoma" panose="020B0604030504040204" pitchFamily="34" charset="0"/>
                  <a:ea typeface="Tahoma" panose="020B0604030504040204" pitchFamily="34" charset="0"/>
                  <a:cs typeface="Tahoma" panose="020B0604030504040204" pitchFamily="34" charset="0"/>
                </a:rPr>
                <a:t>, wie ein Fahrzeug versichert werden kann und muss. </a:t>
              </a:r>
            </a:p>
            <a:p>
              <a:pPr marL="285750" indent="-285750">
                <a:buFont typeface="Arial" panose="020B0604020202020204" pitchFamily="34" charset="0"/>
                <a:buChar char="•"/>
              </a:pPr>
              <a:endParaRPr lang="de-DE"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dirty="0">
                  <a:latin typeface="Tahoma" panose="020B0604030504040204" pitchFamily="34" charset="0"/>
                  <a:ea typeface="Tahoma" panose="020B0604030504040204" pitchFamily="34" charset="0"/>
                  <a:cs typeface="Tahoma" panose="020B0604030504040204" pitchFamily="34" charset="0"/>
                </a:rPr>
                <a:t>Du kannst zukünftig selbst entscheiden, welche Versicherung für dein Fahrzeug sinnvoll ist.</a:t>
              </a:r>
            </a:p>
          </p:txBody>
        </p:sp>
        <p:pic>
          <p:nvPicPr>
            <p:cNvPr id="2052" name="Picture 4" descr="Kostenlose Vektorgrafiken zum Thema Pfeil">
              <a:extLst>
                <a:ext uri="{FF2B5EF4-FFF2-40B4-BE49-F238E27FC236}">
                  <a16:creationId xmlns:a16="http://schemas.microsoft.com/office/drawing/2014/main" id="{DADB24ED-2B3F-0C3A-9E24-ECE385707E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808405" y="4610517"/>
              <a:ext cx="65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pieren 4">
            <a:extLst>
              <a:ext uri="{FF2B5EF4-FFF2-40B4-BE49-F238E27FC236}">
                <a16:creationId xmlns:a16="http://schemas.microsoft.com/office/drawing/2014/main" id="{E5DD8EA7-53B5-8BB6-7A61-6FBBF01D62E4}"/>
              </a:ext>
            </a:extLst>
          </p:cNvPr>
          <p:cNvGrpSpPr/>
          <p:nvPr/>
        </p:nvGrpSpPr>
        <p:grpSpPr>
          <a:xfrm>
            <a:off x="9101542" y="4148852"/>
            <a:ext cx="2438400" cy="2361881"/>
            <a:chOff x="9101542" y="4148852"/>
            <a:chExt cx="2438400" cy="2361881"/>
          </a:xfrm>
        </p:grpSpPr>
        <p:sp>
          <p:nvSpPr>
            <p:cNvPr id="3" name="Textfeld 2">
              <a:extLst>
                <a:ext uri="{FF2B5EF4-FFF2-40B4-BE49-F238E27FC236}">
                  <a16:creationId xmlns:a16="http://schemas.microsoft.com/office/drawing/2014/main" id="{7614F863-E5C8-D45C-51F3-42058B86D38C}"/>
                </a:ext>
              </a:extLst>
            </p:cNvPr>
            <p:cNvSpPr txBox="1"/>
            <p:nvPr/>
          </p:nvSpPr>
          <p:spPr>
            <a:xfrm>
              <a:off x="9101542" y="4148852"/>
              <a:ext cx="2438400" cy="923330"/>
            </a:xfrm>
            <a:prstGeom prst="rect">
              <a:avLst/>
            </a:prstGeom>
            <a:noFill/>
          </p:spPr>
          <p:txBody>
            <a:bodyPr wrap="square" rtlCol="0">
              <a:spAutoFit/>
            </a:bodyPr>
            <a:lstStyle/>
            <a:p>
              <a:r>
                <a:rPr lang="de-CH" dirty="0">
                  <a:latin typeface="Tahoma" panose="020B0604030504040204" pitchFamily="34" charset="0"/>
                  <a:ea typeface="Tahoma" panose="020B0604030504040204" pitchFamily="34" charset="0"/>
                  <a:cs typeface="Tahoma" panose="020B0604030504040204" pitchFamily="34" charset="0"/>
                </a:rPr>
                <a:t>Mit einem Klick auf dieses Feld kehrst du zur Übersicht zurück!</a:t>
              </a:r>
            </a:p>
          </p:txBody>
        </p:sp>
        <p:pic>
          <p:nvPicPr>
            <p:cNvPr id="13" name="Grafik 12">
              <a:extLst>
                <a:ext uri="{FF2B5EF4-FFF2-40B4-BE49-F238E27FC236}">
                  <a16:creationId xmlns:a16="http://schemas.microsoft.com/office/drawing/2014/main" id="{E2EB8246-D478-EE01-5EB9-D22A986ED6C3}"/>
                </a:ext>
              </a:extLst>
            </p:cNvPr>
            <p:cNvPicPr>
              <a:picLocks noChangeAspect="1"/>
            </p:cNvPicPr>
            <p:nvPr/>
          </p:nvPicPr>
          <p:blipFill rotWithShape="1">
            <a:blip r:embed="rId9"/>
            <a:srcRect t="7878" r="1238"/>
            <a:stretch/>
          </p:blipFill>
          <p:spPr>
            <a:xfrm>
              <a:off x="9162898" y="5070733"/>
              <a:ext cx="2315688" cy="1440000"/>
            </a:xfrm>
            <a:prstGeom prst="rect">
              <a:avLst/>
            </a:prstGeom>
          </p:spPr>
        </p:pic>
      </p:grpSp>
    </p:spTree>
    <p:extLst>
      <p:ext uri="{BB962C8B-B14F-4D97-AF65-F5344CB8AC3E}">
        <p14:creationId xmlns:p14="http://schemas.microsoft.com/office/powerpoint/2010/main" val="267599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calcmode="lin" valueType="num">
                                      <p:cBhvr additive="base">
                                        <p:cTn id="1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 calcmode="lin" valueType="num">
                                      <p:cBhvr additive="base">
                                        <p:cTn id="1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 calcmode="lin" valueType="num">
                                      <p:cBhvr additive="base">
                                        <p:cTn id="22"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B7913-FA44-B770-C0C1-47135B72C79E}"/>
              </a:ext>
            </a:extLst>
          </p:cNvPr>
          <p:cNvSpPr>
            <a:spLocks noGrp="1"/>
          </p:cNvSpPr>
          <p:nvPr>
            <p:ph type="title"/>
          </p:nvPr>
        </p:nvSpPr>
        <p:spPr/>
        <p:txBody>
          <a:bodyPr/>
          <a:lstStyle/>
          <a:p>
            <a:r>
              <a:rPr lang="de-CH" dirty="0"/>
              <a:t>Laura’s erste Ausfahrt</a:t>
            </a:r>
          </a:p>
        </p:txBody>
      </p:sp>
      <p:sp>
        <p:nvSpPr>
          <p:cNvPr id="8" name="Textfeld 7">
            <a:extLst>
              <a:ext uri="{FF2B5EF4-FFF2-40B4-BE49-F238E27FC236}">
                <a16:creationId xmlns:a16="http://schemas.microsoft.com/office/drawing/2014/main" id="{CB0C4E27-6A52-A026-F52C-F724A6548141}"/>
              </a:ext>
            </a:extLst>
          </p:cNvPr>
          <p:cNvSpPr txBox="1"/>
          <p:nvPr/>
        </p:nvSpPr>
        <p:spPr>
          <a:xfrm>
            <a:off x="4389120" y="2189520"/>
            <a:ext cx="7290438" cy="3416320"/>
          </a:xfrm>
          <a:prstGeom prst="rect">
            <a:avLst/>
          </a:prstGeom>
          <a:noFill/>
        </p:spPr>
        <p:txBody>
          <a:bodyPr wrap="square" rtlCol="0">
            <a:spAutoFit/>
          </a:bodyPr>
          <a:lstStyle/>
          <a:p>
            <a:r>
              <a:rPr lang="de-CH" dirty="0"/>
              <a:t>Laura freut sich schon riesig auf ihre erste Spritztour auf ihrem neuen Roller. </a:t>
            </a:r>
          </a:p>
          <a:p>
            <a:r>
              <a:rPr lang="de-CH" dirty="0"/>
              <a:t>Zusammen mit Milena will sie eine Seerundfahrt unternehmen, mit anschliessendem Grillabend am Ufer.</a:t>
            </a:r>
          </a:p>
          <a:p>
            <a:endParaRPr lang="de-CH" dirty="0"/>
          </a:p>
          <a:p>
            <a:r>
              <a:rPr lang="de-DE" dirty="0"/>
              <a:t>Wenn Laura mit ihrem Roller durch die </a:t>
            </a:r>
            <a:r>
              <a:rPr lang="de-DE" dirty="0" err="1"/>
              <a:t>Strassen</a:t>
            </a:r>
            <a:r>
              <a:rPr lang="de-DE" dirty="0"/>
              <a:t> fährt, besteht jedoch stets ein </a:t>
            </a:r>
            <a:r>
              <a:rPr lang="de-DE" b="1" dirty="0"/>
              <a:t>Risiko</a:t>
            </a:r>
            <a:r>
              <a:rPr lang="de-DE" dirty="0"/>
              <a:t>, dass sie in einen Unfall verwickelt wird, mit ihrem Roller einen Schaden anrichtet oder an ihrem Roller ein Schaden entsteht.</a:t>
            </a:r>
          </a:p>
          <a:p>
            <a:r>
              <a:rPr lang="de-DE" dirty="0"/>
              <a:t>Oft sind mit diesen Risiken </a:t>
            </a:r>
            <a:r>
              <a:rPr lang="de-DE" b="1" dirty="0"/>
              <a:t>hohe finanzielle Folgen </a:t>
            </a:r>
            <a:r>
              <a:rPr lang="de-DE" dirty="0"/>
              <a:t>verbunden. Diese übersteigen schnell die Möglichkeiten eines Fahrzeuginhabers. Deshalb ist es wichtig, die finanziellen Risiken auf die Versicherung(en) abwälzen zu können. </a:t>
            </a:r>
          </a:p>
          <a:p>
            <a:r>
              <a:rPr lang="de-DE" b="1" dirty="0"/>
              <a:t>Wie das geht, erfährst du in diesem Modul. – </a:t>
            </a:r>
            <a:r>
              <a:rPr lang="de-DE" b="1" dirty="0" err="1"/>
              <a:t>Let‘s</a:t>
            </a:r>
            <a:r>
              <a:rPr lang="de-DE" b="1" dirty="0"/>
              <a:t> </a:t>
            </a:r>
            <a:r>
              <a:rPr lang="de-DE" b="1" dirty="0" err="1"/>
              <a:t>go</a:t>
            </a:r>
            <a:r>
              <a:rPr lang="de-DE" b="1" dirty="0"/>
              <a:t>!</a:t>
            </a:r>
            <a:endParaRPr lang="de-CH" b="1" dirty="0"/>
          </a:p>
        </p:txBody>
      </p:sp>
      <p:pic>
        <p:nvPicPr>
          <p:cNvPr id="4" name="Grafik 3">
            <a:hlinkClick r:id="rId2" action="ppaction://hlinksldjump"/>
            <a:extLst>
              <a:ext uri="{FF2B5EF4-FFF2-40B4-BE49-F238E27FC236}">
                <a16:creationId xmlns:a16="http://schemas.microsoft.com/office/drawing/2014/main" id="{8486457A-C991-A8D2-D160-2CEAC5D8733B}"/>
              </a:ext>
            </a:extLst>
          </p:cNvPr>
          <p:cNvPicPr>
            <a:picLocks noChangeAspect="1"/>
          </p:cNvPicPr>
          <p:nvPr/>
        </p:nvPicPr>
        <p:blipFill rotWithShape="1">
          <a:blip r:embed="rId3"/>
          <a:srcRect t="7878" r="1238"/>
          <a:stretch/>
        </p:blipFill>
        <p:spPr>
          <a:xfrm>
            <a:off x="10455234" y="5778000"/>
            <a:ext cx="1736766" cy="1080000"/>
          </a:xfrm>
          <a:prstGeom prst="rect">
            <a:avLst/>
          </a:prstGeom>
        </p:spPr>
      </p:pic>
      <p:pic>
        <p:nvPicPr>
          <p:cNvPr id="15" name="Inhaltsplatzhalter 14">
            <a:extLst>
              <a:ext uri="{FF2B5EF4-FFF2-40B4-BE49-F238E27FC236}">
                <a16:creationId xmlns:a16="http://schemas.microsoft.com/office/drawing/2014/main" id="{63CB8FE8-B339-A80F-511F-1274840D572E}"/>
              </a:ext>
            </a:extLst>
          </p:cNvPr>
          <p:cNvPicPr>
            <a:picLocks noGrp="1" noChangeAspect="1"/>
          </p:cNvPicPr>
          <p:nvPr>
            <p:ph idx="1"/>
          </p:nvPr>
        </p:nvPicPr>
        <p:blipFill>
          <a:blip r:embed="rId4"/>
          <a:stretch>
            <a:fillRect/>
          </a:stretch>
        </p:blipFill>
        <p:spPr>
          <a:xfrm>
            <a:off x="1309612" y="2403680"/>
            <a:ext cx="2972106" cy="2988000"/>
          </a:xfrm>
        </p:spPr>
      </p:pic>
    </p:spTree>
    <p:extLst>
      <p:ext uri="{BB962C8B-B14F-4D97-AF65-F5344CB8AC3E}">
        <p14:creationId xmlns:p14="http://schemas.microsoft.com/office/powerpoint/2010/main" val="345855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16FBA-9F0F-4307-7802-84E3F7C804F1}"/>
              </a:ext>
            </a:extLst>
          </p:cNvPr>
          <p:cNvSpPr>
            <a:spLocks noGrp="1"/>
          </p:cNvSpPr>
          <p:nvPr>
            <p:ph type="title"/>
          </p:nvPr>
        </p:nvSpPr>
        <p:spPr/>
        <p:txBody>
          <a:bodyPr>
            <a:normAutofit/>
          </a:bodyPr>
          <a:lstStyle/>
          <a:p>
            <a:r>
              <a:rPr lang="de-CH" sz="4800" dirty="0"/>
              <a:t>Verkehrsrechtschutz – Was ist das?</a:t>
            </a:r>
          </a:p>
        </p:txBody>
      </p:sp>
      <p:sp>
        <p:nvSpPr>
          <p:cNvPr id="3" name="Inhaltsplatzhalter 2">
            <a:extLst>
              <a:ext uri="{FF2B5EF4-FFF2-40B4-BE49-F238E27FC236}">
                <a16:creationId xmlns:a16="http://schemas.microsoft.com/office/drawing/2014/main" id="{92337B5F-6BD6-90D4-507C-AEBF223ABA6C}"/>
              </a:ext>
            </a:extLst>
          </p:cNvPr>
          <p:cNvSpPr>
            <a:spLocks noGrp="1"/>
          </p:cNvSpPr>
          <p:nvPr>
            <p:ph idx="1"/>
          </p:nvPr>
        </p:nvSpPr>
        <p:spPr/>
        <p:txBody>
          <a:bodyPr/>
          <a:lstStyle/>
          <a:p>
            <a:pPr marL="0" indent="0" algn="just">
              <a:buNone/>
            </a:pPr>
            <a:r>
              <a:rPr lang="de-DE" dirty="0"/>
              <a:t>Die Folgen der Risiken im </a:t>
            </a:r>
            <a:r>
              <a:rPr lang="de-DE" dirty="0" err="1"/>
              <a:t>Strassenverkehr</a:t>
            </a:r>
            <a:r>
              <a:rPr lang="de-DE" dirty="0"/>
              <a:t> können schnell kostspielig werden. Deshalb ist es wichtig, die finanziellen Risiken auf die Versicherung(en) abwälzen zu können.</a:t>
            </a:r>
            <a:endParaRPr lang="de-DE" sz="1400" b="0" i="0" dirty="0">
              <a:solidFill>
                <a:srgbClr val="1B1B1B"/>
              </a:solidFill>
              <a:effectLst/>
              <a:latin typeface="Roboto" panose="02000000000000000000" pitchFamily="2" charset="0"/>
            </a:endParaRPr>
          </a:p>
          <a:p>
            <a:pPr marL="0" indent="0">
              <a:buNone/>
            </a:pPr>
            <a:r>
              <a:rPr lang="de-DE" b="1" dirty="0">
                <a:solidFill>
                  <a:srgbClr val="1B1B1B"/>
                </a:solidFill>
                <a:latin typeface="Roboto" panose="02000000000000000000" pitchFamily="2" charset="0"/>
              </a:rPr>
              <a:t>Doch welche Möglichkeiten gibt es da?</a:t>
            </a:r>
          </a:p>
          <a:p>
            <a:pPr>
              <a:buFont typeface="Wingdings" panose="05000000000000000000" pitchFamily="2" charset="2"/>
              <a:buChar char="§"/>
            </a:pPr>
            <a:r>
              <a:rPr lang="de-DE" dirty="0">
                <a:solidFill>
                  <a:srgbClr val="1B1B1B"/>
                </a:solidFill>
                <a:latin typeface="Roboto" panose="02000000000000000000" pitchFamily="2" charset="0"/>
                <a:hlinkClick r:id="rId2" action="ppaction://hlinksldjump"/>
              </a:rPr>
              <a:t>Motorhaftpflichtversicherung</a:t>
            </a:r>
            <a:endParaRPr lang="de-DE" dirty="0">
              <a:solidFill>
                <a:srgbClr val="1B1B1B"/>
              </a:solidFill>
              <a:latin typeface="Roboto" panose="02000000000000000000" pitchFamily="2" charset="0"/>
            </a:endParaRPr>
          </a:p>
          <a:p>
            <a:pPr>
              <a:buFont typeface="Wingdings" panose="05000000000000000000" pitchFamily="2" charset="2"/>
              <a:buChar char="§"/>
            </a:pPr>
            <a:r>
              <a:rPr lang="de-DE" dirty="0">
                <a:solidFill>
                  <a:srgbClr val="1B1B1B"/>
                </a:solidFill>
                <a:latin typeface="Roboto" panose="02000000000000000000" pitchFamily="2" charset="0"/>
                <a:hlinkClick r:id="rId3" action="ppaction://hlinksldjump"/>
              </a:rPr>
              <a:t>Kaskoversicherungen</a:t>
            </a:r>
            <a:endParaRPr lang="de-DE" dirty="0">
              <a:solidFill>
                <a:srgbClr val="1B1B1B"/>
              </a:solidFill>
              <a:latin typeface="Roboto" panose="02000000000000000000" pitchFamily="2" charset="0"/>
            </a:endParaRPr>
          </a:p>
          <a:p>
            <a:pPr>
              <a:buFont typeface="Wingdings" panose="05000000000000000000" pitchFamily="2" charset="2"/>
              <a:buChar char="§"/>
            </a:pPr>
            <a:r>
              <a:rPr lang="de-DE" dirty="0" err="1">
                <a:solidFill>
                  <a:srgbClr val="1B1B1B"/>
                </a:solidFill>
                <a:latin typeface="Roboto" panose="02000000000000000000" pitchFamily="2" charset="0"/>
                <a:hlinkClick r:id="rId4" action="ppaction://hlinksldjump"/>
              </a:rPr>
              <a:t>Assistanceversicherungen</a:t>
            </a:r>
            <a:endParaRPr lang="de-DE" dirty="0">
              <a:solidFill>
                <a:srgbClr val="1B1B1B"/>
              </a:solidFill>
              <a:latin typeface="Roboto" panose="02000000000000000000" pitchFamily="2" charset="0"/>
            </a:endParaRPr>
          </a:p>
          <a:p>
            <a:pPr>
              <a:buFont typeface="Wingdings" panose="05000000000000000000" pitchFamily="2" charset="2"/>
              <a:buChar char="§"/>
            </a:pPr>
            <a:r>
              <a:rPr lang="de-DE" dirty="0">
                <a:solidFill>
                  <a:srgbClr val="1B1B1B"/>
                </a:solidFill>
                <a:latin typeface="Roboto" panose="02000000000000000000" pitchFamily="2" charset="0"/>
                <a:hlinkClick r:id="rId5" action="ppaction://hlinksldjump"/>
              </a:rPr>
              <a:t>Strassenverkehrsrechtschutz</a:t>
            </a:r>
            <a:endParaRPr lang="de-DE" dirty="0">
              <a:solidFill>
                <a:srgbClr val="1B1B1B"/>
              </a:solidFill>
              <a:latin typeface="Roboto" panose="02000000000000000000" pitchFamily="2" charset="0"/>
            </a:endParaRPr>
          </a:p>
          <a:p>
            <a:pPr marL="0" indent="0">
              <a:buNone/>
            </a:pPr>
            <a:endParaRPr lang="de-CH" dirty="0"/>
          </a:p>
        </p:txBody>
      </p:sp>
      <p:sp>
        <p:nvSpPr>
          <p:cNvPr id="5" name="Textfeld 4">
            <a:extLst>
              <a:ext uri="{FF2B5EF4-FFF2-40B4-BE49-F238E27FC236}">
                <a16:creationId xmlns:a16="http://schemas.microsoft.com/office/drawing/2014/main" id="{3AE20413-4659-5207-BB81-A77D5E7B7C25}"/>
              </a:ext>
            </a:extLst>
          </p:cNvPr>
          <p:cNvSpPr txBox="1"/>
          <p:nvPr/>
        </p:nvSpPr>
        <p:spPr>
          <a:xfrm rot="20760547">
            <a:off x="7654833" y="3614058"/>
            <a:ext cx="3310621" cy="1200329"/>
          </a:xfrm>
          <a:prstGeom prst="rect">
            <a:avLst/>
          </a:prstGeom>
          <a:noFill/>
        </p:spPr>
        <p:txBody>
          <a:bodyPr wrap="square" rtlCol="0">
            <a:spAutoFit/>
          </a:bodyPr>
          <a:lstStyle/>
          <a:p>
            <a:r>
              <a:rPr lang="de-DE" b="1" dirty="0">
                <a:solidFill>
                  <a:srgbClr val="FF0000"/>
                </a:solidFill>
                <a:latin typeface="Tahoma" panose="020B0604030504040204" pitchFamily="34" charset="0"/>
                <a:ea typeface="Tahoma" panose="020B0604030504040204" pitchFamily="34" charset="0"/>
                <a:cs typeface="Tahoma" panose="020B0604030504040204" pitchFamily="34" charset="0"/>
              </a:rPr>
              <a:t>Klicke auf die einzelnen Versicherungs-Möglichkeiten, um mehr darüber zu erfahren!</a:t>
            </a:r>
            <a:endParaRPr lang="de-CH"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Grafik 3">
            <a:hlinkClick r:id="rId6" action="ppaction://hlinksldjump"/>
            <a:extLst>
              <a:ext uri="{FF2B5EF4-FFF2-40B4-BE49-F238E27FC236}">
                <a16:creationId xmlns:a16="http://schemas.microsoft.com/office/drawing/2014/main" id="{196DDF01-866C-BA1C-2AA8-E0545B9462BF}"/>
              </a:ext>
            </a:extLst>
          </p:cNvPr>
          <p:cNvPicPr>
            <a:picLocks noChangeAspect="1"/>
          </p:cNvPicPr>
          <p:nvPr/>
        </p:nvPicPr>
        <p:blipFill rotWithShape="1">
          <a:blip r:embed="rId7"/>
          <a:srcRect t="7878" r="1238"/>
          <a:stretch/>
        </p:blipFill>
        <p:spPr>
          <a:xfrm>
            <a:off x="10455234" y="5778000"/>
            <a:ext cx="1736766" cy="1080000"/>
          </a:xfrm>
          <a:prstGeom prst="rect">
            <a:avLst/>
          </a:prstGeom>
        </p:spPr>
      </p:pic>
    </p:spTree>
    <p:extLst>
      <p:ext uri="{BB962C8B-B14F-4D97-AF65-F5344CB8AC3E}">
        <p14:creationId xmlns:p14="http://schemas.microsoft.com/office/powerpoint/2010/main" val="35567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F8F55-4AFF-211D-04CB-9EB895B316BA}"/>
              </a:ext>
            </a:extLst>
          </p:cNvPr>
          <p:cNvSpPr>
            <a:spLocks noGrp="1"/>
          </p:cNvSpPr>
          <p:nvPr>
            <p:ph type="title"/>
          </p:nvPr>
        </p:nvSpPr>
        <p:spPr/>
        <p:txBody>
          <a:bodyPr/>
          <a:lstStyle/>
          <a:p>
            <a:r>
              <a:rPr lang="de-DE" dirty="0"/>
              <a:t>Motorhaftpflichtversicherung</a:t>
            </a:r>
            <a:endParaRPr lang="de-CH" dirty="0"/>
          </a:p>
        </p:txBody>
      </p:sp>
      <p:sp>
        <p:nvSpPr>
          <p:cNvPr id="3" name="Inhaltsplatzhalter 2">
            <a:extLst>
              <a:ext uri="{FF2B5EF4-FFF2-40B4-BE49-F238E27FC236}">
                <a16:creationId xmlns:a16="http://schemas.microsoft.com/office/drawing/2014/main" id="{7BD783F6-5250-F726-74CC-7A49E855A0C4}"/>
              </a:ext>
            </a:extLst>
          </p:cNvPr>
          <p:cNvSpPr>
            <a:spLocks noGrp="1"/>
          </p:cNvSpPr>
          <p:nvPr>
            <p:ph idx="1"/>
          </p:nvPr>
        </p:nvSpPr>
        <p:spPr/>
        <p:txBody>
          <a:bodyPr>
            <a:normAutofit/>
          </a:bodyPr>
          <a:lstStyle/>
          <a:p>
            <a:pPr marL="0" indent="0">
              <a:buNone/>
            </a:pPr>
            <a:r>
              <a:rPr lang="de-DE" sz="2200" dirty="0"/>
              <a:t>In der Schweiz ist eine Motorhaftpflichtversicherung </a:t>
            </a:r>
            <a:r>
              <a:rPr lang="de-DE" sz="2200" b="1" dirty="0"/>
              <a:t>obligatorisch</a:t>
            </a:r>
            <a:r>
              <a:rPr lang="de-DE" sz="2200" dirty="0"/>
              <a:t>. Sie übernimmt den Vermögensverlust, der durch berechtigte Ansprüche Dritter entsteht. </a:t>
            </a:r>
          </a:p>
          <a:p>
            <a:pPr marL="0" indent="0">
              <a:buNone/>
            </a:pPr>
            <a:endParaRPr lang="de-DE" sz="2200" dirty="0"/>
          </a:p>
          <a:p>
            <a:pPr marL="0" indent="0">
              <a:buNone/>
            </a:pPr>
            <a:r>
              <a:rPr lang="de-DE" sz="2200" dirty="0"/>
              <a:t>Wenn Laura also mit ihrem Roller z. Bsp. ein anderes Auto beschädigt, übernimmt die Motorhaftpflichtversicherung die entstehenden Kosten. </a:t>
            </a:r>
          </a:p>
          <a:p>
            <a:pPr marL="0" indent="0">
              <a:buNone/>
            </a:pPr>
            <a:endParaRPr lang="de-DE" sz="2200" dirty="0"/>
          </a:p>
          <a:p>
            <a:pPr marL="0" indent="0">
              <a:buNone/>
            </a:pPr>
            <a:r>
              <a:rPr lang="de-DE" sz="2200" dirty="0">
                <a:solidFill>
                  <a:srgbClr val="4472C4"/>
                </a:solidFill>
              </a:rPr>
              <a:t>Das heisst auch, Laura kann ihren Roller gar nicht einlösen </a:t>
            </a:r>
            <a:br>
              <a:rPr lang="de-DE" sz="2200" dirty="0">
                <a:solidFill>
                  <a:srgbClr val="4472C4"/>
                </a:solidFill>
              </a:rPr>
            </a:br>
            <a:r>
              <a:rPr lang="de-DE" sz="2200" dirty="0">
                <a:solidFill>
                  <a:srgbClr val="4472C4"/>
                </a:solidFill>
              </a:rPr>
              <a:t>(= sie bekommt gar kein Nummernschild), solange sie keine Motorhaftpflichtversicherung abgeschlossen hat. </a:t>
            </a:r>
          </a:p>
          <a:p>
            <a:pPr marL="0" indent="0" algn="just">
              <a:buNone/>
            </a:pPr>
            <a:endParaRPr lang="de-DE" i="1" dirty="0"/>
          </a:p>
          <a:p>
            <a:pPr marL="0" indent="0" algn="just">
              <a:buNone/>
            </a:pPr>
            <a:endParaRPr lang="de-CH" i="1" dirty="0"/>
          </a:p>
        </p:txBody>
      </p:sp>
      <p:pic>
        <p:nvPicPr>
          <p:cNvPr id="5" name="Grafik 4">
            <a:hlinkClick r:id="rId2" action="ppaction://hlinksldjump"/>
            <a:extLst>
              <a:ext uri="{FF2B5EF4-FFF2-40B4-BE49-F238E27FC236}">
                <a16:creationId xmlns:a16="http://schemas.microsoft.com/office/drawing/2014/main" id="{02A04C35-7B8A-F2B7-5FB5-3FB2CA8DF4C2}"/>
              </a:ext>
            </a:extLst>
          </p:cNvPr>
          <p:cNvPicPr>
            <a:picLocks noChangeAspect="1"/>
          </p:cNvPicPr>
          <p:nvPr/>
        </p:nvPicPr>
        <p:blipFill rotWithShape="1">
          <a:blip r:embed="rId3"/>
          <a:srcRect t="7878" r="1238"/>
          <a:stretch/>
        </p:blipFill>
        <p:spPr>
          <a:xfrm>
            <a:off x="10455234" y="5778000"/>
            <a:ext cx="1736766" cy="1080000"/>
          </a:xfrm>
          <a:prstGeom prst="rect">
            <a:avLst/>
          </a:prstGeom>
        </p:spPr>
      </p:pic>
      <p:pic>
        <p:nvPicPr>
          <p:cNvPr id="6146" name="Picture 2" descr="Unfall, Kollision, Absturz, Autos">
            <a:extLst>
              <a:ext uri="{FF2B5EF4-FFF2-40B4-BE49-F238E27FC236}">
                <a16:creationId xmlns:a16="http://schemas.microsoft.com/office/drawing/2014/main" id="{AD5F0F19-0580-20B7-30F4-80E2ACA91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125" y="5238687"/>
            <a:ext cx="11077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0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C316A-86D3-47E0-C560-F4DC74988514}"/>
              </a:ext>
            </a:extLst>
          </p:cNvPr>
          <p:cNvSpPr>
            <a:spLocks noGrp="1"/>
          </p:cNvSpPr>
          <p:nvPr>
            <p:ph type="title"/>
          </p:nvPr>
        </p:nvSpPr>
        <p:spPr/>
        <p:txBody>
          <a:bodyPr/>
          <a:lstStyle/>
          <a:p>
            <a:r>
              <a:rPr lang="de-DE" dirty="0"/>
              <a:t>Kaskoversicherungen</a:t>
            </a:r>
            <a:endParaRPr lang="de-CH" dirty="0"/>
          </a:p>
        </p:txBody>
      </p:sp>
      <p:sp>
        <p:nvSpPr>
          <p:cNvPr id="3" name="Inhaltsplatzhalter 2">
            <a:extLst>
              <a:ext uri="{FF2B5EF4-FFF2-40B4-BE49-F238E27FC236}">
                <a16:creationId xmlns:a16="http://schemas.microsoft.com/office/drawing/2014/main" id="{FA88C1EB-4941-F13E-2FDF-BDF78FCCD845}"/>
              </a:ext>
            </a:extLst>
          </p:cNvPr>
          <p:cNvSpPr>
            <a:spLocks noGrp="1"/>
          </p:cNvSpPr>
          <p:nvPr>
            <p:ph idx="1"/>
          </p:nvPr>
        </p:nvSpPr>
        <p:spPr/>
        <p:txBody>
          <a:bodyPr>
            <a:normAutofit/>
          </a:bodyPr>
          <a:lstStyle/>
          <a:p>
            <a:pPr marL="0" indent="0">
              <a:buNone/>
            </a:pPr>
            <a:r>
              <a:rPr lang="de-DE" sz="2200" dirty="0"/>
              <a:t>Kaskoversicherungen decken Schäden am </a:t>
            </a:r>
            <a:r>
              <a:rPr lang="de-DE" sz="2200" b="1" dirty="0"/>
              <a:t>eigenen Fahrzeug </a:t>
            </a:r>
            <a:r>
              <a:rPr lang="de-DE" sz="2200" dirty="0"/>
              <a:t>ab.</a:t>
            </a:r>
          </a:p>
          <a:p>
            <a:pPr>
              <a:buFont typeface="Arial" panose="020B0604020202020204" pitchFamily="34" charset="0"/>
              <a:buChar char="•"/>
            </a:pPr>
            <a:r>
              <a:rPr lang="de-DE" sz="2200" dirty="0"/>
              <a:t>Eine Kaskoversicherung ist in der Schweiz in der Regel </a:t>
            </a:r>
            <a:r>
              <a:rPr lang="de-DE" sz="2200" b="1" dirty="0"/>
              <a:t>freiwillig</a:t>
            </a:r>
            <a:r>
              <a:rPr lang="de-DE" sz="2200" dirty="0"/>
              <a:t>.</a:t>
            </a:r>
          </a:p>
          <a:p>
            <a:pPr>
              <a:buFont typeface="Arial" panose="020B0604020202020204" pitchFamily="34" charset="0"/>
              <a:buChar char="•"/>
            </a:pPr>
            <a:r>
              <a:rPr lang="de-DE" sz="2200" dirty="0"/>
              <a:t>Die </a:t>
            </a:r>
            <a:r>
              <a:rPr lang="de-DE" sz="2200" b="1" dirty="0"/>
              <a:t>Teilkasko</a:t>
            </a:r>
            <a:r>
              <a:rPr lang="de-DE" sz="2200" dirty="0"/>
              <a:t> deckt grob gesagt Schäden, an denen man keine Schuld hat.</a:t>
            </a:r>
          </a:p>
          <a:p>
            <a:pPr>
              <a:buFont typeface="Arial" panose="020B0604020202020204" pitchFamily="34" charset="0"/>
              <a:buChar char="•"/>
            </a:pPr>
            <a:r>
              <a:rPr lang="de-DE" sz="2200" dirty="0"/>
              <a:t>Mit der </a:t>
            </a:r>
            <a:r>
              <a:rPr lang="de-DE" sz="2200" b="1" dirty="0"/>
              <a:t>Vollkasko</a:t>
            </a:r>
            <a:r>
              <a:rPr lang="de-DE" sz="2200" dirty="0"/>
              <a:t> ist man zusätzlich gegen Schäden versichert, die man selbst verursacht hat.</a:t>
            </a:r>
          </a:p>
          <a:p>
            <a:pPr marL="0" indent="0">
              <a:buNone/>
            </a:pPr>
            <a:endParaRPr lang="de-DE" sz="2200" dirty="0"/>
          </a:p>
          <a:p>
            <a:pPr marL="0" indent="0">
              <a:buNone/>
            </a:pPr>
            <a:r>
              <a:rPr lang="de-CH" sz="2200" i="1" dirty="0">
                <a:solidFill>
                  <a:srgbClr val="4472C4"/>
                </a:solidFill>
              </a:rPr>
              <a:t>Hier gilt es für Laura </a:t>
            </a:r>
            <a:r>
              <a:rPr lang="de-CH" sz="2200" b="1" i="1" dirty="0">
                <a:solidFill>
                  <a:srgbClr val="4472C4"/>
                </a:solidFill>
              </a:rPr>
              <a:t>gut abzuwägen</a:t>
            </a:r>
            <a:r>
              <a:rPr lang="de-CH" sz="2200" i="1" dirty="0">
                <a:solidFill>
                  <a:srgbClr val="4472C4"/>
                </a:solidFill>
              </a:rPr>
              <a:t>, </a:t>
            </a:r>
            <a:r>
              <a:rPr lang="de-CH" sz="2200" b="1" i="1" dirty="0">
                <a:solidFill>
                  <a:srgbClr val="4472C4"/>
                </a:solidFill>
              </a:rPr>
              <a:t>wie gross das Risiko </a:t>
            </a:r>
            <a:r>
              <a:rPr lang="de-CH" sz="2200" i="1" dirty="0">
                <a:solidFill>
                  <a:srgbClr val="4472C4"/>
                </a:solidFill>
              </a:rPr>
              <a:t>für selbstverursachte Schäden eingeschätzt wird und ob sich deshalb der Abschluss einer Vollkaskoversicherung lohnt. Faktoren können beispielsweise der Wert des eigenen Fahrzeuges, die Häufigkeit der Benutzung oder die gewählten Verkehrswege (vielbefahrene Strassen, Nebenstrassen) sein.</a:t>
            </a:r>
          </a:p>
        </p:txBody>
      </p:sp>
      <p:pic>
        <p:nvPicPr>
          <p:cNvPr id="5" name="Grafik 4">
            <a:hlinkClick r:id="rId2" action="ppaction://hlinksldjump"/>
            <a:extLst>
              <a:ext uri="{FF2B5EF4-FFF2-40B4-BE49-F238E27FC236}">
                <a16:creationId xmlns:a16="http://schemas.microsoft.com/office/drawing/2014/main" id="{AF1DD19B-8C92-155D-46BE-AD03C674EBBB}"/>
              </a:ext>
            </a:extLst>
          </p:cNvPr>
          <p:cNvPicPr>
            <a:picLocks noChangeAspect="1"/>
          </p:cNvPicPr>
          <p:nvPr/>
        </p:nvPicPr>
        <p:blipFill rotWithShape="1">
          <a:blip r:embed="rId3"/>
          <a:srcRect t="7878" r="1238"/>
          <a:stretch/>
        </p:blipFill>
        <p:spPr>
          <a:xfrm>
            <a:off x="10455234" y="5778000"/>
            <a:ext cx="1736766" cy="1080000"/>
          </a:xfrm>
          <a:prstGeom prst="rect">
            <a:avLst/>
          </a:prstGeom>
        </p:spPr>
      </p:pic>
      <p:pic>
        <p:nvPicPr>
          <p:cNvPr id="5122" name="Picture 2" descr="Unfall, Wagen, Kollision, Absturz">
            <a:extLst>
              <a:ext uri="{FF2B5EF4-FFF2-40B4-BE49-F238E27FC236}">
                <a16:creationId xmlns:a16="http://schemas.microsoft.com/office/drawing/2014/main" id="{F62E1A03-D687-3556-F239-8A1316EC3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000" y="5861900"/>
            <a:ext cx="18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73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FA1F1-2A79-38E0-3818-19194B96D56C}"/>
              </a:ext>
            </a:extLst>
          </p:cNvPr>
          <p:cNvSpPr>
            <a:spLocks noGrp="1"/>
          </p:cNvSpPr>
          <p:nvPr>
            <p:ph type="title"/>
          </p:nvPr>
        </p:nvSpPr>
        <p:spPr/>
        <p:txBody>
          <a:bodyPr/>
          <a:lstStyle/>
          <a:p>
            <a:r>
              <a:rPr lang="de-DE" dirty="0"/>
              <a:t>Assistanceversicherungen</a:t>
            </a:r>
            <a:endParaRPr lang="de-CH" dirty="0"/>
          </a:p>
        </p:txBody>
      </p:sp>
      <p:sp>
        <p:nvSpPr>
          <p:cNvPr id="3" name="Inhaltsplatzhalter 2">
            <a:extLst>
              <a:ext uri="{FF2B5EF4-FFF2-40B4-BE49-F238E27FC236}">
                <a16:creationId xmlns:a16="http://schemas.microsoft.com/office/drawing/2014/main" id="{03925021-3BD5-5894-4487-13A7E9E72A1C}"/>
              </a:ext>
            </a:extLst>
          </p:cNvPr>
          <p:cNvSpPr>
            <a:spLocks noGrp="1"/>
          </p:cNvSpPr>
          <p:nvPr>
            <p:ph idx="1"/>
          </p:nvPr>
        </p:nvSpPr>
        <p:spPr/>
        <p:txBody>
          <a:bodyPr>
            <a:normAutofit/>
          </a:bodyPr>
          <a:lstStyle/>
          <a:p>
            <a:pPr marL="0" indent="0">
              <a:buNone/>
            </a:pPr>
            <a:r>
              <a:rPr lang="de-DE" sz="2200" dirty="0"/>
              <a:t>Assistanceversicherungen gibt es in verschiedenen Varianten. Zwei davon, die in einem Zusammenhang mit dem </a:t>
            </a:r>
            <a:r>
              <a:rPr lang="de-DE" sz="2200" dirty="0" err="1"/>
              <a:t>Strassenverkehr</a:t>
            </a:r>
            <a:r>
              <a:rPr lang="de-DE" sz="2200" dirty="0"/>
              <a:t> stehen, sind die</a:t>
            </a:r>
          </a:p>
          <a:p>
            <a:pPr>
              <a:lnSpc>
                <a:spcPct val="100000"/>
              </a:lnSpc>
              <a:buFontTx/>
              <a:buChar char="-"/>
            </a:pPr>
            <a:r>
              <a:rPr lang="de-DE" sz="2200" b="1" i="1" dirty="0" err="1"/>
              <a:t>Unfallassistance</a:t>
            </a:r>
            <a:r>
              <a:rPr lang="de-DE" sz="2200" i="1" dirty="0"/>
              <a:t>, die Organisation und Pflege nach einem Unfall versichert</a:t>
            </a:r>
          </a:p>
          <a:p>
            <a:pPr marL="0" indent="0">
              <a:lnSpc>
                <a:spcPct val="100000"/>
              </a:lnSpc>
              <a:buNone/>
            </a:pPr>
            <a:r>
              <a:rPr lang="de-DE" sz="2200" b="1" dirty="0"/>
              <a:t>oder</a:t>
            </a:r>
            <a:r>
              <a:rPr lang="de-DE" sz="2200" dirty="0"/>
              <a:t> </a:t>
            </a:r>
          </a:p>
          <a:p>
            <a:pPr>
              <a:lnSpc>
                <a:spcPct val="100000"/>
              </a:lnSpc>
              <a:buFontTx/>
              <a:buChar char="-"/>
            </a:pPr>
            <a:r>
              <a:rPr lang="de-DE" sz="2200" b="1" i="1" dirty="0"/>
              <a:t>Kfz-Assistance</a:t>
            </a:r>
            <a:r>
              <a:rPr lang="de-DE" sz="2200" i="1" dirty="0"/>
              <a:t>, die Leistungen wie z.B. das Abschleppen eines Unfallfahrzeuges oder Pannenhilfe versichert.</a:t>
            </a:r>
          </a:p>
          <a:p>
            <a:pPr>
              <a:buFontTx/>
              <a:buChar char="-"/>
            </a:pPr>
            <a:endParaRPr lang="de-DE" sz="2200" i="1" dirty="0"/>
          </a:p>
          <a:p>
            <a:pPr marL="0" indent="0">
              <a:buNone/>
            </a:pPr>
            <a:r>
              <a:rPr lang="de-DE" sz="2200" dirty="0">
                <a:solidFill>
                  <a:srgbClr val="4472C4"/>
                </a:solidFill>
              </a:rPr>
              <a:t>Assistanceversicherungen sind freiwillig und müssen vor einem Ereignis abgeschlossen werden. </a:t>
            </a:r>
            <a:endParaRPr lang="de-CH" sz="2200" dirty="0">
              <a:solidFill>
                <a:srgbClr val="4472C4"/>
              </a:solidFill>
            </a:endParaRPr>
          </a:p>
        </p:txBody>
      </p:sp>
      <p:pic>
        <p:nvPicPr>
          <p:cNvPr id="5" name="Grafik 4">
            <a:hlinkClick r:id="rId2" action="ppaction://hlinksldjump"/>
            <a:extLst>
              <a:ext uri="{FF2B5EF4-FFF2-40B4-BE49-F238E27FC236}">
                <a16:creationId xmlns:a16="http://schemas.microsoft.com/office/drawing/2014/main" id="{7FC40134-0C24-5FD8-9DD3-5DA3370BFCF9}"/>
              </a:ext>
            </a:extLst>
          </p:cNvPr>
          <p:cNvPicPr>
            <a:picLocks noChangeAspect="1"/>
          </p:cNvPicPr>
          <p:nvPr/>
        </p:nvPicPr>
        <p:blipFill rotWithShape="1">
          <a:blip r:embed="rId3"/>
          <a:srcRect t="7878" r="1238"/>
          <a:stretch/>
        </p:blipFill>
        <p:spPr>
          <a:xfrm>
            <a:off x="10455234" y="5778000"/>
            <a:ext cx="1736766" cy="1080000"/>
          </a:xfrm>
          <a:prstGeom prst="rect">
            <a:avLst/>
          </a:prstGeom>
        </p:spPr>
      </p:pic>
      <p:pic>
        <p:nvPicPr>
          <p:cNvPr id="4098" name="Picture 2" descr="Unfall, Autounfall, Motorradunfall">
            <a:extLst>
              <a:ext uri="{FF2B5EF4-FFF2-40B4-BE49-F238E27FC236}">
                <a16:creationId xmlns:a16="http://schemas.microsoft.com/office/drawing/2014/main" id="{BFFE1384-3D19-3EAF-728D-61DA21383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000" y="5328000"/>
            <a:ext cx="1800000"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2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FA1F1-2A79-38E0-3818-19194B96D56C}"/>
              </a:ext>
            </a:extLst>
          </p:cNvPr>
          <p:cNvSpPr>
            <a:spLocks noGrp="1"/>
          </p:cNvSpPr>
          <p:nvPr>
            <p:ph type="title"/>
          </p:nvPr>
        </p:nvSpPr>
        <p:spPr/>
        <p:txBody>
          <a:bodyPr/>
          <a:lstStyle/>
          <a:p>
            <a:r>
              <a:rPr lang="de-DE" dirty="0"/>
              <a:t>Strassenverkehrsrechtschutz</a:t>
            </a:r>
            <a:endParaRPr lang="de-CH" dirty="0"/>
          </a:p>
        </p:txBody>
      </p:sp>
      <p:sp>
        <p:nvSpPr>
          <p:cNvPr id="3" name="Inhaltsplatzhalter 2">
            <a:extLst>
              <a:ext uri="{FF2B5EF4-FFF2-40B4-BE49-F238E27FC236}">
                <a16:creationId xmlns:a16="http://schemas.microsoft.com/office/drawing/2014/main" id="{03925021-3BD5-5894-4487-13A7E9E72A1C}"/>
              </a:ext>
            </a:extLst>
          </p:cNvPr>
          <p:cNvSpPr>
            <a:spLocks noGrp="1"/>
          </p:cNvSpPr>
          <p:nvPr>
            <p:ph idx="1"/>
          </p:nvPr>
        </p:nvSpPr>
        <p:spPr/>
        <p:txBody>
          <a:bodyPr>
            <a:normAutofit/>
          </a:bodyPr>
          <a:lstStyle/>
          <a:p>
            <a:pPr marL="0" indent="0" algn="just">
              <a:buNone/>
            </a:pPr>
            <a:r>
              <a:rPr lang="de-DE" sz="2200" dirty="0"/>
              <a:t>Die Verkehrsrechtsschutzversicherung ist ein </a:t>
            </a:r>
            <a:r>
              <a:rPr lang="de-DE" sz="2200" b="1" dirty="0"/>
              <a:t>freiwilliger</a:t>
            </a:r>
            <a:r>
              <a:rPr lang="de-DE" sz="2200" dirty="0"/>
              <a:t> Zusatzbaustein des Versicherungsschutzes eines Motorfahrzeuges. </a:t>
            </a:r>
          </a:p>
          <a:p>
            <a:pPr marL="0" indent="0" algn="just">
              <a:buNone/>
            </a:pPr>
            <a:r>
              <a:rPr lang="de-DE" sz="2200" dirty="0"/>
              <a:t>Sie übernimmt die </a:t>
            </a:r>
            <a:r>
              <a:rPr lang="de-DE" sz="2200" b="1" dirty="0"/>
              <a:t>Kosten von Prozessen </a:t>
            </a:r>
            <a:r>
              <a:rPr lang="de-DE" sz="2200" dirty="0"/>
              <a:t>im Zusammenhang mit Unfällen. </a:t>
            </a:r>
          </a:p>
          <a:p>
            <a:pPr marL="0" indent="0" algn="just">
              <a:buNone/>
            </a:pPr>
            <a:endParaRPr lang="de-DE" sz="2200" dirty="0"/>
          </a:p>
          <a:p>
            <a:pPr marL="0" indent="0" algn="just">
              <a:buNone/>
            </a:pPr>
            <a:r>
              <a:rPr lang="de-DE" sz="2200" b="1" i="1" dirty="0">
                <a:solidFill>
                  <a:srgbClr val="4472C4"/>
                </a:solidFill>
              </a:rPr>
              <a:t>Beispiel: </a:t>
            </a:r>
            <a:r>
              <a:rPr lang="de-DE" sz="2200" i="1" dirty="0">
                <a:solidFill>
                  <a:srgbClr val="4472C4"/>
                </a:solidFill>
              </a:rPr>
              <a:t>Laura wird nach einem Rollerunfall in einen Strafprozess verwickelt. Ihr wird vorgeworfen, dass sie mit ihrem Roller eine Körperverletzung begangen haben soll, weil sich eine andere Person beim Unfall das Bein gebrochen hat. Hier würde die Verkehrsrechtsschutzversicherung die Prozesskosten übernehmen (z.B. auch die Kosten für Lauras Anwalt). </a:t>
            </a:r>
            <a:endParaRPr lang="de-CH" sz="2200" i="1" dirty="0">
              <a:solidFill>
                <a:srgbClr val="4472C4"/>
              </a:solidFill>
            </a:endParaRPr>
          </a:p>
        </p:txBody>
      </p:sp>
      <p:pic>
        <p:nvPicPr>
          <p:cNvPr id="5" name="Grafik 4">
            <a:hlinkClick r:id="rId2" action="ppaction://hlinksldjump"/>
            <a:extLst>
              <a:ext uri="{FF2B5EF4-FFF2-40B4-BE49-F238E27FC236}">
                <a16:creationId xmlns:a16="http://schemas.microsoft.com/office/drawing/2014/main" id="{7FC40134-0C24-5FD8-9DD3-5DA3370BFCF9}"/>
              </a:ext>
            </a:extLst>
          </p:cNvPr>
          <p:cNvPicPr>
            <a:picLocks noChangeAspect="1"/>
          </p:cNvPicPr>
          <p:nvPr/>
        </p:nvPicPr>
        <p:blipFill rotWithShape="1">
          <a:blip r:embed="rId3"/>
          <a:srcRect t="7878" r="1238"/>
          <a:stretch/>
        </p:blipFill>
        <p:spPr>
          <a:xfrm>
            <a:off x="10455234" y="5778000"/>
            <a:ext cx="1736766" cy="1080000"/>
          </a:xfrm>
          <a:prstGeom prst="rect">
            <a:avLst/>
          </a:prstGeom>
        </p:spPr>
      </p:pic>
      <p:pic>
        <p:nvPicPr>
          <p:cNvPr id="1026" name="Picture 2" descr="Legal, Waage Der Gerechtigkeit, Richter">
            <a:extLst>
              <a:ext uri="{FF2B5EF4-FFF2-40B4-BE49-F238E27FC236}">
                <a16:creationId xmlns:a16="http://schemas.microsoft.com/office/drawing/2014/main" id="{DB3AA94E-A8B7-B725-24D8-65937BF8C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000" y="4897482"/>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80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FEE4C-55B3-9946-B58E-FAACD342B6A4}"/>
              </a:ext>
            </a:extLst>
          </p:cNvPr>
          <p:cNvSpPr>
            <a:spLocks noGrp="1"/>
          </p:cNvSpPr>
          <p:nvPr>
            <p:ph type="title"/>
          </p:nvPr>
        </p:nvSpPr>
        <p:spPr/>
        <p:txBody>
          <a:bodyPr/>
          <a:lstStyle/>
          <a:p>
            <a:r>
              <a:rPr lang="de-CH" dirty="0"/>
              <a:t>Aufträge und Aufgabe</a:t>
            </a:r>
          </a:p>
        </p:txBody>
      </p:sp>
      <p:sp>
        <p:nvSpPr>
          <p:cNvPr id="3" name="Inhaltsplatzhalter 2">
            <a:extLst>
              <a:ext uri="{FF2B5EF4-FFF2-40B4-BE49-F238E27FC236}">
                <a16:creationId xmlns:a16="http://schemas.microsoft.com/office/drawing/2014/main" id="{E641CDCF-24A4-37E9-0E0B-93B6475ED22B}"/>
              </a:ext>
            </a:extLst>
          </p:cNvPr>
          <p:cNvSpPr>
            <a:spLocks noGrp="1"/>
          </p:cNvSpPr>
          <p:nvPr>
            <p:ph idx="1"/>
          </p:nvPr>
        </p:nvSpPr>
        <p:spPr/>
        <p:txBody>
          <a:bodyPr/>
          <a:lstStyle/>
          <a:p>
            <a:pPr marL="0" indent="0">
              <a:buNone/>
            </a:pPr>
            <a:r>
              <a:rPr lang="de-DE" dirty="0"/>
              <a:t>Hast du die Informationen über den Verkehrsschutz gut studiert? </a:t>
            </a:r>
          </a:p>
          <a:p>
            <a:pPr marL="0" indent="0">
              <a:buNone/>
            </a:pPr>
            <a:r>
              <a:rPr lang="de-DE" dirty="0"/>
              <a:t>Super, dann bist du nun gerüstet für die Aufträge und Aufgabe dazu!</a:t>
            </a:r>
          </a:p>
          <a:p>
            <a:pPr marL="0" indent="0" algn="ctr">
              <a:buNone/>
            </a:pPr>
            <a:endParaRPr lang="de-DE" dirty="0"/>
          </a:p>
          <a:p>
            <a:pPr marL="0" indent="0" algn="ctr">
              <a:buNone/>
            </a:pPr>
            <a:r>
              <a:rPr lang="de-DE" b="1" dirty="0"/>
              <a:t>Hier gelangst du zum dazugehörigen Dokument:</a:t>
            </a:r>
          </a:p>
          <a:p>
            <a:pPr marL="0" indent="0">
              <a:buNone/>
            </a:pPr>
            <a:endParaRPr lang="de-CH" dirty="0"/>
          </a:p>
        </p:txBody>
      </p:sp>
      <p:pic>
        <p:nvPicPr>
          <p:cNvPr id="7" name="Picture 2" descr="Kostenlose Vektorgrafiken zum Thema Checkliste">
            <a:hlinkClick r:id="rId2"/>
            <a:extLst>
              <a:ext uri="{FF2B5EF4-FFF2-40B4-BE49-F238E27FC236}">
                <a16:creationId xmlns:a16="http://schemas.microsoft.com/office/drawing/2014/main" id="{20147CA6-216D-B594-F981-7D609AF54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000" y="4227324"/>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hlinkClick r:id="rId4" action="ppaction://hlinksldjump"/>
            <a:extLst>
              <a:ext uri="{FF2B5EF4-FFF2-40B4-BE49-F238E27FC236}">
                <a16:creationId xmlns:a16="http://schemas.microsoft.com/office/drawing/2014/main" id="{2B6671E3-DE6E-0F38-A108-8CD39CBF20DB}"/>
              </a:ext>
            </a:extLst>
          </p:cNvPr>
          <p:cNvPicPr>
            <a:picLocks noChangeAspect="1"/>
          </p:cNvPicPr>
          <p:nvPr/>
        </p:nvPicPr>
        <p:blipFill rotWithShape="1">
          <a:blip r:embed="rId5"/>
          <a:srcRect t="7878" r="1238"/>
          <a:stretch/>
        </p:blipFill>
        <p:spPr>
          <a:xfrm>
            <a:off x="10455234" y="5778000"/>
            <a:ext cx="1736766" cy="1080000"/>
          </a:xfrm>
          <a:prstGeom prst="rect">
            <a:avLst/>
          </a:prstGeom>
        </p:spPr>
      </p:pic>
    </p:spTree>
    <p:extLst>
      <p:ext uri="{BB962C8B-B14F-4D97-AF65-F5344CB8AC3E}">
        <p14:creationId xmlns:p14="http://schemas.microsoft.com/office/powerpoint/2010/main" val="426751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674</Words>
  <Application>Microsoft Office PowerPoint</Application>
  <PresentationFormat>Breitbild</PresentationFormat>
  <Paragraphs>68</Paragraphs>
  <Slides>10</Slides>
  <Notes>0</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Roboto</vt:lpstr>
      <vt:lpstr>Tahoma</vt:lpstr>
      <vt:lpstr>Wingdings</vt:lpstr>
      <vt:lpstr>Office</vt:lpstr>
      <vt:lpstr>Frühlingserwachen</vt:lpstr>
      <vt:lpstr>Inhalte und Ziele des Moduls</vt:lpstr>
      <vt:lpstr>Laura’s erste Ausfahrt</vt:lpstr>
      <vt:lpstr>Verkehrsrechtschutz – Was ist das?</vt:lpstr>
      <vt:lpstr>Motorhaftpflichtversicherung</vt:lpstr>
      <vt:lpstr>Kaskoversicherungen</vt:lpstr>
      <vt:lpstr>Assistanceversicherungen</vt:lpstr>
      <vt:lpstr>Strassenverkehrsrechtschutz</vt:lpstr>
      <vt:lpstr>Aufträge und Aufgabe</vt:lpstr>
      <vt:lpstr>Game, Infos,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1 Reiserversicherung</dc:title>
  <dc:creator>Gregor Jost</dc:creator>
  <cp:lastModifiedBy>Gregor Jost</cp:lastModifiedBy>
  <cp:revision>7</cp:revision>
  <dcterms:created xsi:type="dcterms:W3CDTF">2022-12-12T15:42:21Z</dcterms:created>
  <dcterms:modified xsi:type="dcterms:W3CDTF">2023-10-05T12:08:54Z</dcterms:modified>
</cp:coreProperties>
</file>