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5" r:id="rId8"/>
    <p:sldId id="260" r:id="rId9"/>
    <p:sldId id="261"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ECE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105" d="100"/>
          <a:sy n="105" d="100"/>
        </p:scale>
        <p:origin x="62"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lickr.com/photos/jeffmilner/58257185/"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CC27E-E1BC-7856-A1B8-EEA3A7E43FD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794A95DC-E8D6-18DC-BDD2-D9C16DD85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FC0DE263-8A87-863F-8FC4-B6E1DB62F955}"/>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F9AD0506-A44E-E89B-9A95-967F834F24D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BFB0795-9074-77AF-71F3-0D35F7B61F02}"/>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57486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0C069-2E2E-2FB1-F555-A33A9AA022E8}"/>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087EB0CB-37FF-C3CC-2662-752DADA0D7F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E9C34EA-90C5-6774-EB40-049D759977ED}"/>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60FC6CCE-6F4D-A388-45BB-32E504C182B0}"/>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B2961DF-ED3B-0078-E086-6421CB568DAF}"/>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106880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158724D-96D8-9755-EA9F-75F37D13302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2AF8ABFA-D6F4-780D-865B-C9517A3921A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6B78057-7A82-8052-4D6C-51EC7249E632}"/>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F9F2A7B3-C7B4-8613-3809-2BABB42A461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954F5D8-AD29-D3C0-63FC-A6F0B7CCF3E0}"/>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58633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3C298-2EC5-DB58-F7AA-538F762D1E3F}"/>
              </a:ext>
            </a:extLst>
          </p:cNvPr>
          <p:cNvSpPr>
            <a:spLocks noGrp="1"/>
          </p:cNvSpPr>
          <p:nvPr>
            <p:ph type="title"/>
          </p:nvPr>
        </p:nvSpPr>
        <p:spPr/>
        <p:txBody>
          <a:bodyPr>
            <a:normAutofit/>
          </a:bodyPr>
          <a:lstStyle>
            <a:lvl1pPr>
              <a:defRPr sz="5000">
                <a:latin typeface="Tahoma" panose="020B0604030504040204" pitchFamily="34" charset="0"/>
                <a:ea typeface="Tahoma" panose="020B0604030504040204" pitchFamily="34" charset="0"/>
                <a:cs typeface="Tahoma" panose="020B0604030504040204" pitchFamily="34" charset="0"/>
              </a:defRPr>
            </a:lvl1pPr>
          </a:lstStyle>
          <a:p>
            <a:r>
              <a:rPr lang="de-DE" dirty="0"/>
              <a:t>Mastertitelformat bearbeiten</a:t>
            </a:r>
            <a:endParaRPr lang="de-CH" dirty="0"/>
          </a:p>
        </p:txBody>
      </p:sp>
      <p:sp>
        <p:nvSpPr>
          <p:cNvPr id="3" name="Inhaltsplatzhalter 2">
            <a:extLst>
              <a:ext uri="{FF2B5EF4-FFF2-40B4-BE49-F238E27FC236}">
                <a16:creationId xmlns:a16="http://schemas.microsoft.com/office/drawing/2014/main" id="{4EC64127-F6B9-DD19-BD30-6A79D4DC0A65}"/>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9A88EE77-ABA9-56BA-F7EF-5AB239384A48}"/>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915D5F9C-7D90-DEE8-44B1-C03FF625964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F0EDC32-8D7D-E48C-6573-17328F921772}"/>
              </a:ext>
            </a:extLst>
          </p:cNvPr>
          <p:cNvSpPr>
            <a:spLocks noGrp="1"/>
          </p:cNvSpPr>
          <p:nvPr>
            <p:ph type="sldNum" sz="quarter" idx="12"/>
          </p:nvPr>
        </p:nvSpPr>
        <p:spPr/>
        <p:txBody>
          <a:bodyPr/>
          <a:lstStyle/>
          <a:p>
            <a:fld id="{B8F0D408-7421-4DD3-B940-113455AFB575}" type="slidenum">
              <a:rPr lang="de-CH" smtClean="0"/>
              <a:t>‹Nr.›</a:t>
            </a:fld>
            <a:endParaRPr lang="de-CH"/>
          </a:p>
        </p:txBody>
      </p:sp>
      <p:grpSp>
        <p:nvGrpSpPr>
          <p:cNvPr id="8" name="Gruppieren 7">
            <a:extLst>
              <a:ext uri="{FF2B5EF4-FFF2-40B4-BE49-F238E27FC236}">
                <a16:creationId xmlns:a16="http://schemas.microsoft.com/office/drawing/2014/main" id="{0EFB01A5-444A-693E-0CDB-894CC5D4A443}"/>
              </a:ext>
            </a:extLst>
          </p:cNvPr>
          <p:cNvGrpSpPr/>
          <p:nvPr userDrawn="1"/>
        </p:nvGrpSpPr>
        <p:grpSpPr>
          <a:xfrm>
            <a:off x="10392000" y="0"/>
            <a:ext cx="1800000" cy="1296000"/>
            <a:chOff x="10260496" y="-134938"/>
            <a:chExt cx="2059056" cy="1325564"/>
          </a:xfrm>
          <a:blipFill dpi="0" rotWithShape="1">
            <a:blip r:embed="rId2">
              <a:extLst>
                <a:ext uri="{837473B0-CC2E-450A-ABE3-18F120FF3D39}">
                  <a1611:picAttrSrcUrl xmlns:a1611="http://schemas.microsoft.com/office/drawing/2016/11/main" r:id="rId3"/>
                </a:ext>
              </a:extLst>
            </a:blip>
            <a:srcRect/>
            <a:stretch>
              <a:fillRect/>
            </a:stretch>
          </a:blipFill>
        </p:grpSpPr>
        <p:sp>
          <p:nvSpPr>
            <p:cNvPr id="9" name="Rechteck 8">
              <a:extLst>
                <a:ext uri="{FF2B5EF4-FFF2-40B4-BE49-F238E27FC236}">
                  <a16:creationId xmlns:a16="http://schemas.microsoft.com/office/drawing/2014/main" id="{C1B73212-A510-7A2F-8FD4-60F3300E7C6D}"/>
                </a:ext>
              </a:extLst>
            </p:cNvPr>
            <p:cNvSpPr/>
            <p:nvPr userDrawn="1"/>
          </p:nvSpPr>
          <p:spPr>
            <a:xfrm>
              <a:off x="10260496" y="-134938"/>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Rechteck 9">
              <a:extLst>
                <a:ext uri="{FF2B5EF4-FFF2-40B4-BE49-F238E27FC236}">
                  <a16:creationId xmlns:a16="http://schemas.microsoft.com/office/drawing/2014/main" id="{4594D255-F068-4EFD-83F9-2ADE9B638C82}"/>
                </a:ext>
              </a:extLst>
            </p:cNvPr>
            <p:cNvSpPr/>
            <p:nvPr userDrawn="1"/>
          </p:nvSpPr>
          <p:spPr>
            <a:xfrm>
              <a:off x="10799693" y="-134938"/>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a:extLst>
                <a:ext uri="{FF2B5EF4-FFF2-40B4-BE49-F238E27FC236}">
                  <a16:creationId xmlns:a16="http://schemas.microsoft.com/office/drawing/2014/main" id="{A2EC32E6-F4F2-F44D-266E-50247FBDA881}"/>
                </a:ext>
              </a:extLst>
            </p:cNvPr>
            <p:cNvSpPr/>
            <p:nvPr userDrawn="1"/>
          </p:nvSpPr>
          <p:spPr>
            <a:xfrm>
              <a:off x="11330608" y="-134937"/>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 name="Rechteck 11">
              <a:extLst>
                <a:ext uri="{FF2B5EF4-FFF2-40B4-BE49-F238E27FC236}">
                  <a16:creationId xmlns:a16="http://schemas.microsoft.com/office/drawing/2014/main" id="{CDF0CB8F-AC11-118F-968C-25BB24279359}"/>
                </a:ext>
              </a:extLst>
            </p:cNvPr>
            <p:cNvSpPr/>
            <p:nvPr userDrawn="1"/>
          </p:nvSpPr>
          <p:spPr>
            <a:xfrm>
              <a:off x="11862352" y="-134937"/>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93324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C4FCD-DA05-1DA7-64C0-CA3ACD380D5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4A196562-25B5-9C2D-B07D-BAAAB491BD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796087E-EB02-1CAA-EA95-870018336F7D}"/>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D3F4639B-552C-2099-7EBF-9C60B5D1240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40C23A8-BC57-3404-0526-D218B610B210}"/>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99988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9CD77-DFCE-D26A-60DB-B239C9B2D0AE}"/>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0AEF2E4-5352-FA33-CCCA-BFDAE3D6267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221DA004-8DEC-412F-2CE8-BAA051B425D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7DF6623F-CA78-2EEB-4CED-16167DF403AE}"/>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6" name="Fußzeilenplatzhalter 5">
            <a:extLst>
              <a:ext uri="{FF2B5EF4-FFF2-40B4-BE49-F238E27FC236}">
                <a16:creationId xmlns:a16="http://schemas.microsoft.com/office/drawing/2014/main" id="{1FA9196F-3948-3573-76FE-B93282F46A3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A21E0AD-4E68-14C5-A419-F24807B1795B}"/>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260232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D51ED-53B7-8410-E08E-33D7AA602EF1}"/>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11A92E7B-1D2B-FA31-9E44-EAC666594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E742B4A-443F-07E1-659A-9D6F8749236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E905A8B7-020A-4D02-9FC1-0BC24195E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809EAC3-E501-81D3-A9F3-39A117A98E1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8631C0B-E47D-2603-2B83-3371C4BD2322}"/>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8" name="Fußzeilenplatzhalter 7">
            <a:extLst>
              <a:ext uri="{FF2B5EF4-FFF2-40B4-BE49-F238E27FC236}">
                <a16:creationId xmlns:a16="http://schemas.microsoft.com/office/drawing/2014/main" id="{8F15BF73-B70D-E2FD-9D7A-A07FC5EC5A6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46F4778E-27CB-B4FC-5EB5-A4E11CB68E16}"/>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5621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C3266-C482-3029-1254-D9AC91683DFC}"/>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81330A2A-AD27-8F5A-6091-365D0F947A84}"/>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4" name="Fußzeilenplatzhalter 3">
            <a:extLst>
              <a:ext uri="{FF2B5EF4-FFF2-40B4-BE49-F238E27FC236}">
                <a16:creationId xmlns:a16="http://schemas.microsoft.com/office/drawing/2014/main" id="{7C9BD783-93D2-6517-F085-4BE35A1A656C}"/>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AB232582-615E-FA45-FBC1-4AFCC18B165E}"/>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2966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9308828-975B-5028-75DB-197C1D76360E}"/>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3" name="Fußzeilenplatzhalter 2">
            <a:extLst>
              <a:ext uri="{FF2B5EF4-FFF2-40B4-BE49-F238E27FC236}">
                <a16:creationId xmlns:a16="http://schemas.microsoft.com/office/drawing/2014/main" id="{F7C2099C-132A-C69B-C0E7-76972C77309F}"/>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2365BE1A-9078-AB7A-5999-2CC3FBF7ABBB}"/>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193117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A190D-4E23-67AC-6064-C441887D40A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7BB2D730-35EC-8394-0A33-4E2CAE676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9EB49A77-6A0D-4A29-E222-3D0EB6A02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D0A2FF9-5711-922F-052D-06DD32FD5F53}"/>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6" name="Fußzeilenplatzhalter 5">
            <a:extLst>
              <a:ext uri="{FF2B5EF4-FFF2-40B4-BE49-F238E27FC236}">
                <a16:creationId xmlns:a16="http://schemas.microsoft.com/office/drawing/2014/main" id="{C21B6AB8-7987-9D1B-BB6A-10B55A12C72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F079CD3-5F82-A0DC-1B9A-44F819D7279C}"/>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71468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2224B-4808-DF4F-3CC9-4FDEB978353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B60B65CC-0D6A-63A7-FF55-01BB65DDC3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293CC63E-79CA-29B0-22C9-DFA3078FF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43B1D23-67AE-A9D7-3DFC-D6B40852EF01}"/>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6" name="Fußzeilenplatzhalter 5">
            <a:extLst>
              <a:ext uri="{FF2B5EF4-FFF2-40B4-BE49-F238E27FC236}">
                <a16:creationId xmlns:a16="http://schemas.microsoft.com/office/drawing/2014/main" id="{F6D873E1-37B7-2B53-DD1B-B84D603515A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2BDF073-3527-CD3C-91D6-124574F266C3}"/>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72072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11000" r="-11000"/>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A9AF21D-BBF5-CC30-F90F-A007F3EBC0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72DB1946-0C09-B4AA-7A99-B17A6AE5C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0DB64EC9-11D8-E42A-C611-EF451A193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1B694F03-1DFA-8CFB-C798-95F128B96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7AFF26BC-5CD1-3413-8CE6-31FF2E4AFF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0D408-7421-4DD3-B940-113455AFB575}" type="slidenum">
              <a:rPr lang="de-CH" smtClean="0"/>
              <a:t>‹Nr.›</a:t>
            </a:fld>
            <a:endParaRPr lang="de-CH"/>
          </a:p>
        </p:txBody>
      </p:sp>
    </p:spTree>
    <p:extLst>
      <p:ext uri="{BB962C8B-B14F-4D97-AF65-F5344CB8AC3E}">
        <p14:creationId xmlns:p14="http://schemas.microsoft.com/office/powerpoint/2010/main" val="184565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9.xml"/><Relationship Id="rId4" Type="http://schemas.openxmlformats.org/officeDocument/2006/relationships/slide" Target="slide8.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kiknet-learnhub.com/shareyourrisk"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hyperlink" Target="https://www.comparis.ch/hausrat-versicherung/privathaftpflicht" TargetMode="External"/><Relationship Id="rId7" Type="http://schemas.openxmlformats.org/officeDocument/2006/relationships/image" Target="../media/image9.png"/><Relationship Id="rId2" Type="http://schemas.openxmlformats.org/officeDocument/2006/relationships/hyperlink" Target="https://youtu.be/uVjTlmOtCXk"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hyperlink" Target="https://www.ch.ch/de/versicherungen/privathaftpflichtversicheru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DE79D-9AFB-2248-C15C-FE3587A7EB77}"/>
              </a:ext>
            </a:extLst>
          </p:cNvPr>
          <p:cNvSpPr>
            <a:spLocks noGrp="1"/>
          </p:cNvSpPr>
          <p:nvPr>
            <p:ph type="ctrTitle"/>
          </p:nvPr>
        </p:nvSpPr>
        <p:spPr/>
        <p:txBody>
          <a:bodyPr>
            <a:normAutofit/>
          </a:bodyPr>
          <a:lstStyle/>
          <a:p>
            <a:r>
              <a:rPr lang="de-CH" sz="7000" dirty="0">
                <a:solidFill>
                  <a:srgbClr val="4472C4"/>
                </a:solidFill>
                <a:latin typeface="Tahoma" panose="020B0604030504040204" pitchFamily="34" charset="0"/>
                <a:ea typeface="Tahoma" panose="020B0604030504040204" pitchFamily="34" charset="0"/>
                <a:cs typeface="Tahoma" panose="020B0604030504040204" pitchFamily="34" charset="0"/>
              </a:rPr>
              <a:t>Verhängnisvoller Schlenker</a:t>
            </a:r>
          </a:p>
        </p:txBody>
      </p:sp>
      <p:sp>
        <p:nvSpPr>
          <p:cNvPr id="3" name="Untertitel 2">
            <a:extLst>
              <a:ext uri="{FF2B5EF4-FFF2-40B4-BE49-F238E27FC236}">
                <a16:creationId xmlns:a16="http://schemas.microsoft.com/office/drawing/2014/main" id="{DD5316B5-42AF-A743-61C3-F7A5E537823A}"/>
              </a:ext>
            </a:extLst>
          </p:cNvPr>
          <p:cNvSpPr>
            <a:spLocks noGrp="1"/>
          </p:cNvSpPr>
          <p:nvPr>
            <p:ph type="subTitle" idx="1"/>
          </p:nvPr>
        </p:nvSpPr>
        <p:spPr/>
        <p:txBody>
          <a:bodyPr>
            <a:normAutofit/>
          </a:bodyPr>
          <a:lstStyle/>
          <a:p>
            <a:r>
              <a:rPr lang="de-DE" sz="5000" dirty="0">
                <a:solidFill>
                  <a:srgbClr val="7030A0"/>
                </a:solidFill>
              </a:rPr>
              <a:t>Haftpflichtversicherung</a:t>
            </a:r>
            <a:endParaRPr lang="de-CH" dirty="0">
              <a:solidFill>
                <a:srgbClr val="7030A0"/>
              </a:solidFill>
            </a:endParaRPr>
          </a:p>
        </p:txBody>
      </p:sp>
      <p:pic>
        <p:nvPicPr>
          <p:cNvPr id="11" name="happy-travel-pop-18387">
            <a:hlinkClick r:id="" action="ppaction://media"/>
            <a:extLst>
              <a:ext uri="{FF2B5EF4-FFF2-40B4-BE49-F238E27FC236}">
                <a16:creationId xmlns:a16="http://schemas.microsoft.com/office/drawing/2014/main" id="{EE04E36A-2A86-09A2-6B84-AC7D74D36C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81925" y="3087688"/>
            <a:ext cx="609600" cy="609600"/>
          </a:xfrm>
          <a:prstGeom prst="rect">
            <a:avLst/>
          </a:prstGeom>
        </p:spPr>
      </p:pic>
      <p:sp>
        <p:nvSpPr>
          <p:cNvPr id="14" name="Textfeld 13">
            <a:extLst>
              <a:ext uri="{FF2B5EF4-FFF2-40B4-BE49-F238E27FC236}">
                <a16:creationId xmlns:a16="http://schemas.microsoft.com/office/drawing/2014/main" id="{90DC932A-5D74-5699-D741-E6A782BCED70}"/>
              </a:ext>
            </a:extLst>
          </p:cNvPr>
          <p:cNvSpPr txBox="1"/>
          <p:nvPr/>
        </p:nvSpPr>
        <p:spPr>
          <a:xfrm rot="20037696">
            <a:off x="9290731" y="4312026"/>
            <a:ext cx="1733005" cy="477054"/>
          </a:xfrm>
          <a:prstGeom prst="rect">
            <a:avLst/>
          </a:prstGeom>
          <a:noFill/>
        </p:spPr>
        <p:txBody>
          <a:bodyPr wrap="square" rtlCol="0">
            <a:spAutoFit/>
          </a:bodyPr>
          <a:lstStyle/>
          <a:p>
            <a:r>
              <a:rPr lang="de-CH" sz="2500" b="1" dirty="0">
                <a:solidFill>
                  <a:srgbClr val="C00000"/>
                </a:solidFill>
                <a:latin typeface="Tahoma" panose="020B0604030504040204" pitchFamily="34" charset="0"/>
                <a:ea typeface="Tahoma" panose="020B0604030504040204" pitchFamily="34" charset="0"/>
                <a:cs typeface="Tahoma" panose="020B0604030504040204" pitchFamily="34" charset="0"/>
              </a:rPr>
              <a:t>Modul 3</a:t>
            </a:r>
          </a:p>
        </p:txBody>
      </p:sp>
      <p:pic>
        <p:nvPicPr>
          <p:cNvPr id="7" name="Grafik 6" descr="Ein Bild, das Clipart, Kunst, Cartoon enthält.&#10;&#10;Automatisch generierte Beschreibung">
            <a:extLst>
              <a:ext uri="{FF2B5EF4-FFF2-40B4-BE49-F238E27FC236}">
                <a16:creationId xmlns:a16="http://schemas.microsoft.com/office/drawing/2014/main" id="{D2854560-3E1A-F7B9-F3D8-B28AF84864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1584" y="5418000"/>
            <a:ext cx="2210416" cy="1440000"/>
          </a:xfrm>
          <a:prstGeom prst="rect">
            <a:avLst/>
          </a:prstGeom>
        </p:spPr>
      </p:pic>
    </p:spTree>
    <p:extLst>
      <p:ext uri="{BB962C8B-B14F-4D97-AF65-F5344CB8AC3E}">
        <p14:creationId xmlns:p14="http://schemas.microsoft.com/office/powerpoint/2010/main" val="29025468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509" fill="hold"/>
                                        <p:tgtEl>
                                          <p:spTgt spid="11"/>
                                        </p:tgtEl>
                                      </p:cBhvr>
                                    </p:cmd>
                                  </p:childTnLst>
                                </p:cTn>
                              </p:par>
                              <p:par>
                                <p:cTn id="7" presetID="10" presetClass="entr" presetSubtype="0" fill="hold" grpId="0" nodeType="withEffect">
                                  <p:stCondLst>
                                    <p:cond delay="2000"/>
                                  </p:stCondLst>
                                  <p:iterate type="lt">
                                    <p:tmPct val="10000"/>
                                  </p:iterate>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400"/>
                                        <p:tgtEl>
                                          <p:spTgt spid="3">
                                            <p:txEl>
                                              <p:pRg st="0" end="0"/>
                                            </p:txEl>
                                          </p:spTgt>
                                        </p:tgtEl>
                                      </p:cBhvr>
                                    </p:animEffect>
                                  </p:childTnLst>
                                </p:cTn>
                              </p:par>
                              <p:par>
                                <p:cTn id="10" presetID="10" presetClass="entr" presetSubtype="0" fill="hold" grpId="0" nodeType="withEffect">
                                  <p:stCondLst>
                                    <p:cond delay="100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400"/>
                                        <p:tgtEl>
                                          <p:spTgt spid="2"/>
                                        </p:tgtEl>
                                      </p:cBhvr>
                                    </p:animEffect>
                                  </p:childTnLst>
                                </p:cTn>
                              </p:par>
                            </p:childTnLst>
                          </p:cTn>
                        </p:par>
                        <p:par>
                          <p:cTn id="13" fill="hold">
                            <p:stCondLst>
                              <p:cond delay="112509"/>
                            </p:stCondLst>
                            <p:childTnLst>
                              <p:par>
                                <p:cTn id="14" presetID="3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0" repeatCount="indefinite" fill="hold" display="0">
                  <p:stCondLst>
                    <p:cond delay="indefinite"/>
                  </p:stCondLst>
                  <p:endCondLst>
                    <p:cond evt="onStopAudio" delay="0">
                      <p:tgtEl>
                        <p:sldTgt/>
                      </p:tgtEl>
                    </p:cond>
                  </p:endCondLst>
                </p:cTn>
                <p:tgtEl>
                  <p:spTgt spid="11"/>
                </p:tgtEl>
              </p:cMediaNode>
            </p:audio>
          </p:childTnLst>
        </p:cTn>
      </p:par>
    </p:tnLst>
    <p:bldLst>
      <p:bldP spid="2" grpId="0"/>
      <p:bldP spid="3" grpId="0" build="p"/>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8561D-3BC9-6C00-2498-078EB244AD87}"/>
              </a:ext>
            </a:extLst>
          </p:cNvPr>
          <p:cNvSpPr>
            <a:spLocks noGrp="1"/>
          </p:cNvSpPr>
          <p:nvPr>
            <p:ph type="title"/>
          </p:nvPr>
        </p:nvSpPr>
        <p:spPr>
          <a:xfrm>
            <a:off x="372140" y="101356"/>
            <a:ext cx="9216656" cy="1325563"/>
          </a:xfrm>
        </p:spPr>
        <p:txBody>
          <a:bodyPr/>
          <a:lstStyle/>
          <a:p>
            <a:r>
              <a:rPr lang="de-CH" dirty="0">
                <a:latin typeface="Tahoma" panose="020B0604030504040204" pitchFamily="34" charset="0"/>
                <a:ea typeface="Tahoma" panose="020B0604030504040204" pitchFamily="34" charset="0"/>
                <a:cs typeface="Tahoma" panose="020B0604030504040204" pitchFamily="34" charset="0"/>
              </a:rPr>
              <a:t>Inhalte und Ziele des Moduls</a:t>
            </a:r>
          </a:p>
        </p:txBody>
      </p:sp>
      <p:sp>
        <p:nvSpPr>
          <p:cNvPr id="10" name="Textfeld 9">
            <a:extLst>
              <a:ext uri="{FF2B5EF4-FFF2-40B4-BE49-F238E27FC236}">
                <a16:creationId xmlns:a16="http://schemas.microsoft.com/office/drawing/2014/main" id="{F90EC3CA-0243-530C-795C-1EE3F1A46989}"/>
              </a:ext>
            </a:extLst>
          </p:cNvPr>
          <p:cNvSpPr txBox="1"/>
          <p:nvPr/>
        </p:nvSpPr>
        <p:spPr>
          <a:xfrm>
            <a:off x="372140" y="1532550"/>
            <a:ext cx="10409274" cy="2785378"/>
          </a:xfrm>
          <a:prstGeom prst="rect">
            <a:avLst/>
          </a:prstGeom>
          <a:noFill/>
        </p:spPr>
        <p:txBody>
          <a:bodyPr wrap="square" rtlCol="0">
            <a:spAutoFit/>
          </a:bodyPr>
          <a:lstStyle/>
          <a:p>
            <a:pPr marL="342900" indent="-342900">
              <a:buFont typeface="Arial" panose="020B0604020202020204" pitchFamily="34" charset="0"/>
              <a:buChar char="•"/>
            </a:pPr>
            <a:r>
              <a:rPr lang="de-CH" sz="2500" dirty="0">
                <a:latin typeface="Tahoma" panose="020B0604030504040204" pitchFamily="34" charset="0"/>
                <a:ea typeface="Tahoma" panose="020B0604030504040204" pitchFamily="34" charset="0"/>
                <a:cs typeface="Tahoma" panose="020B0604030504040204" pitchFamily="34" charset="0"/>
              </a:rPr>
              <a:t> </a:t>
            </a:r>
            <a:r>
              <a:rPr lang="de-CH" sz="2500" dirty="0">
                <a:latin typeface="Tahoma" panose="020B0604030504040204" pitchFamily="34" charset="0"/>
                <a:ea typeface="Tahoma" panose="020B0604030504040204" pitchFamily="34" charset="0"/>
                <a:cs typeface="Tahoma" panose="020B0604030504040204" pitchFamily="34" charset="0"/>
                <a:hlinkClick r:id="rId2" action="ppaction://hlinksldjump"/>
              </a:rPr>
              <a:t>Heimfahrt mit Folgen</a:t>
            </a:r>
            <a:endParaRPr lang="de-CH" sz="2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de-CH" sz="2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de-CH" sz="2500" dirty="0">
                <a:latin typeface="Tahoma" panose="020B0604030504040204" pitchFamily="34" charset="0"/>
                <a:ea typeface="Tahoma" panose="020B0604030504040204" pitchFamily="34" charset="0"/>
                <a:cs typeface="Tahoma" panose="020B0604030504040204" pitchFamily="34" charset="0"/>
              </a:rPr>
              <a:t> </a:t>
            </a:r>
            <a:r>
              <a:rPr lang="de-CH" sz="2500" dirty="0">
                <a:solidFill>
                  <a:srgbClr val="4472C4"/>
                </a:solidFill>
                <a:latin typeface="Tahoma" panose="020B0604030504040204" pitchFamily="34" charset="0"/>
                <a:ea typeface="Tahoma" panose="020B0604030504040204" pitchFamily="34" charset="0"/>
                <a:cs typeface="Tahoma" panose="020B0604030504040204" pitchFamily="34" charset="0"/>
                <a:hlinkClick r:id="rId3" action="ppaction://hlinksldjump">
                  <a:extLst>
                    <a:ext uri="{A12FA001-AC4F-418D-AE19-62706E023703}">
                      <ahyp:hlinkClr xmlns:ahyp="http://schemas.microsoft.com/office/drawing/2018/hyperlinkcolor" val="tx"/>
                    </a:ext>
                  </a:extLst>
                </a:hlinkClick>
              </a:rPr>
              <a:t>Haftpflichtversicherung – Was ist das?</a:t>
            </a:r>
            <a:endParaRPr lang="de-CH" sz="2500" dirty="0">
              <a:solidFill>
                <a:srgbClr val="4472C4"/>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de-CH" sz="2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de-CH" sz="2500" dirty="0">
                <a:latin typeface="Tahoma" panose="020B0604030504040204" pitchFamily="34" charset="0"/>
                <a:ea typeface="Tahoma" panose="020B0604030504040204" pitchFamily="34" charset="0"/>
                <a:cs typeface="Tahoma" panose="020B0604030504040204" pitchFamily="34" charset="0"/>
              </a:rPr>
              <a:t> </a:t>
            </a:r>
            <a:r>
              <a:rPr lang="de-CH" sz="2500" dirty="0">
                <a:solidFill>
                  <a:srgbClr val="4472C4"/>
                </a:solidFill>
                <a:latin typeface="Tahoma" panose="020B0604030504040204" pitchFamily="34" charset="0"/>
                <a:ea typeface="Tahoma" panose="020B0604030504040204" pitchFamily="34" charset="0"/>
                <a:cs typeface="Tahoma" panose="020B0604030504040204" pitchFamily="34" charset="0"/>
                <a:hlinkClick r:id="rId4" action="ppaction://hlinksldjump">
                  <a:extLst>
                    <a:ext uri="{A12FA001-AC4F-418D-AE19-62706E023703}">
                      <ahyp:hlinkClr xmlns:ahyp="http://schemas.microsoft.com/office/drawing/2018/hyperlinkcolor" val="tx"/>
                    </a:ext>
                  </a:extLst>
                </a:hlinkClick>
              </a:rPr>
              <a:t>Aufträge und Aufgaben </a:t>
            </a:r>
            <a:br>
              <a:rPr lang="de-CH" sz="2500" dirty="0">
                <a:latin typeface="Tahoma" panose="020B0604030504040204" pitchFamily="34" charset="0"/>
                <a:ea typeface="Tahoma" panose="020B0604030504040204" pitchFamily="34" charset="0"/>
                <a:cs typeface="Tahoma" panose="020B0604030504040204" pitchFamily="34" charset="0"/>
              </a:rPr>
            </a:br>
            <a:endParaRPr lang="de-CH" sz="2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de-CH" sz="2500" dirty="0">
                <a:latin typeface="Tahoma" panose="020B0604030504040204" pitchFamily="34" charset="0"/>
                <a:ea typeface="Tahoma" panose="020B0604030504040204" pitchFamily="34" charset="0"/>
                <a:cs typeface="Tahoma" panose="020B0604030504040204" pitchFamily="34" charset="0"/>
              </a:rPr>
              <a:t> </a:t>
            </a:r>
            <a:r>
              <a:rPr lang="de-CH" sz="2500" dirty="0">
                <a:latin typeface="Tahoma" panose="020B0604030504040204" pitchFamily="34" charset="0"/>
                <a:ea typeface="Tahoma" panose="020B0604030504040204" pitchFamily="34" charset="0"/>
                <a:cs typeface="Tahoma" panose="020B0604030504040204" pitchFamily="34" charset="0"/>
                <a:hlinkClick r:id="rId5" action="ppaction://hlinksldjump"/>
              </a:rPr>
              <a:t>Game, Zusatzinformationen, Links</a:t>
            </a:r>
            <a:endParaRPr lang="de-CH" sz="2500" dirty="0">
              <a:latin typeface="Tahoma" panose="020B0604030504040204" pitchFamily="34" charset="0"/>
              <a:ea typeface="Tahoma" panose="020B0604030504040204" pitchFamily="34" charset="0"/>
              <a:cs typeface="Tahoma" panose="020B0604030504040204" pitchFamily="34" charset="0"/>
            </a:endParaRPr>
          </a:p>
        </p:txBody>
      </p:sp>
      <p:grpSp>
        <p:nvGrpSpPr>
          <p:cNvPr id="12" name="Gruppieren 11">
            <a:extLst>
              <a:ext uri="{FF2B5EF4-FFF2-40B4-BE49-F238E27FC236}">
                <a16:creationId xmlns:a16="http://schemas.microsoft.com/office/drawing/2014/main" id="{2C197AFF-B215-0453-63F2-C099C740B120}"/>
              </a:ext>
            </a:extLst>
          </p:cNvPr>
          <p:cNvGrpSpPr/>
          <p:nvPr/>
        </p:nvGrpSpPr>
        <p:grpSpPr>
          <a:xfrm>
            <a:off x="7055028" y="2285355"/>
            <a:ext cx="4247490" cy="1800000"/>
            <a:chOff x="7055028" y="2285355"/>
            <a:chExt cx="4247490" cy="1800000"/>
          </a:xfrm>
        </p:grpSpPr>
        <p:pic>
          <p:nvPicPr>
            <p:cNvPr id="6" name="Picture 2" descr="Kostenlose Vektorgrafiken zum Thema Checkliste">
              <a:extLst>
                <a:ext uri="{FF2B5EF4-FFF2-40B4-BE49-F238E27FC236}">
                  <a16:creationId xmlns:a16="http://schemas.microsoft.com/office/drawing/2014/main" id="{4473A14A-C516-D9F9-1260-CF581D7890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5028" y="2285355"/>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9B7CF050-84CD-5203-4C95-0B0291122EB8}"/>
                </a:ext>
              </a:extLst>
            </p:cNvPr>
            <p:cNvSpPr txBox="1"/>
            <p:nvPr/>
          </p:nvSpPr>
          <p:spPr>
            <a:xfrm>
              <a:off x="8864118" y="2611789"/>
              <a:ext cx="2438400" cy="923330"/>
            </a:xfrm>
            <a:prstGeom prst="rect">
              <a:avLst/>
            </a:prstGeom>
            <a:noFill/>
          </p:spPr>
          <p:txBody>
            <a:bodyPr wrap="square" rtlCol="0">
              <a:spAutoFit/>
            </a:bodyPr>
            <a:lstStyle/>
            <a:p>
              <a:r>
                <a:rPr lang="de-CH" dirty="0">
                  <a:latin typeface="Tahoma" panose="020B0604030504040204" pitchFamily="34" charset="0"/>
                  <a:ea typeface="Tahoma" panose="020B0604030504040204" pitchFamily="34" charset="0"/>
                  <a:cs typeface="Tahoma" panose="020B0604030504040204" pitchFamily="34" charset="0"/>
                </a:rPr>
                <a:t>Mit einem Klick auf dieses Feld gelangst du zu den Aufträgen!</a:t>
              </a:r>
            </a:p>
          </p:txBody>
        </p:sp>
      </p:grpSp>
      <p:grpSp>
        <p:nvGrpSpPr>
          <p:cNvPr id="9" name="Gruppieren 8">
            <a:extLst>
              <a:ext uri="{FF2B5EF4-FFF2-40B4-BE49-F238E27FC236}">
                <a16:creationId xmlns:a16="http://schemas.microsoft.com/office/drawing/2014/main" id="{4412BB78-5BA1-7AF1-9013-C681EDDE46EB}"/>
              </a:ext>
            </a:extLst>
          </p:cNvPr>
          <p:cNvGrpSpPr/>
          <p:nvPr/>
        </p:nvGrpSpPr>
        <p:grpSpPr>
          <a:xfrm>
            <a:off x="1530390" y="4610517"/>
            <a:ext cx="6155875" cy="2031325"/>
            <a:chOff x="1530390" y="4610517"/>
            <a:chExt cx="6155875" cy="2031325"/>
          </a:xfrm>
        </p:grpSpPr>
        <p:sp>
          <p:nvSpPr>
            <p:cNvPr id="4" name="Textfeld 3">
              <a:extLst>
                <a:ext uri="{FF2B5EF4-FFF2-40B4-BE49-F238E27FC236}">
                  <a16:creationId xmlns:a16="http://schemas.microsoft.com/office/drawing/2014/main" id="{23BE5AC7-4FAF-A17B-83CA-DE2A4CB6B1F5}"/>
                </a:ext>
              </a:extLst>
            </p:cNvPr>
            <p:cNvSpPr txBox="1"/>
            <p:nvPr/>
          </p:nvSpPr>
          <p:spPr>
            <a:xfrm>
              <a:off x="1530390" y="4610517"/>
              <a:ext cx="6155875" cy="2031325"/>
            </a:xfrm>
            <a:prstGeom prst="rect">
              <a:avLst/>
            </a:prstGeom>
            <a:noFill/>
            <a:ln>
              <a:solidFill>
                <a:schemeClr val="accent1"/>
              </a:solidFill>
            </a:ln>
          </p:spPr>
          <p:txBody>
            <a:bodyPr wrap="square" rtlCol="0">
              <a:spAutoFit/>
            </a:bodyPr>
            <a:lstStyle/>
            <a:p>
              <a:r>
                <a:rPr lang="de-DE" b="1" dirty="0">
                  <a:latin typeface="Tahoma" panose="020B0604030504040204" pitchFamily="34" charset="0"/>
                  <a:ea typeface="Tahoma" panose="020B0604030504040204" pitchFamily="34" charset="0"/>
                  <a:cs typeface="Tahoma" panose="020B0604030504040204" pitchFamily="34" charset="0"/>
                </a:rPr>
                <a:t>Ziele</a:t>
              </a:r>
            </a:p>
            <a:p>
              <a:endParaRPr lang="de-DE"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dirty="0">
                  <a:latin typeface="Tahoma" panose="020B0604030504040204" pitchFamily="34" charset="0"/>
                  <a:ea typeface="Tahoma" panose="020B0604030504040204" pitchFamily="34" charset="0"/>
                  <a:cs typeface="Tahoma" panose="020B0604030504040204" pitchFamily="34" charset="0"/>
                </a:rPr>
                <a:t>Du </a:t>
              </a:r>
              <a:r>
                <a:rPr lang="de-DE" dirty="0" err="1">
                  <a:latin typeface="Tahoma" panose="020B0604030504040204" pitchFamily="34" charset="0"/>
                  <a:ea typeface="Tahoma" panose="020B0604030504040204" pitchFamily="34" charset="0"/>
                  <a:cs typeface="Tahoma" panose="020B0604030504040204" pitchFamily="34" charset="0"/>
                </a:rPr>
                <a:t>weisst</a:t>
              </a:r>
              <a:r>
                <a:rPr lang="de-DE" dirty="0">
                  <a:latin typeface="Tahoma" panose="020B0604030504040204" pitchFamily="34" charset="0"/>
                  <a:ea typeface="Tahoma" panose="020B0604030504040204" pitchFamily="34" charset="0"/>
                  <a:cs typeface="Tahoma" panose="020B0604030504040204" pitchFamily="34" charset="0"/>
                </a:rPr>
                <a:t>, was eine Privathaftpflichtversicherung ist und wozu sie dient.</a:t>
              </a:r>
            </a:p>
            <a:p>
              <a:pPr marL="285750" indent="-285750">
                <a:buFont typeface="Arial" panose="020B0604020202020204" pitchFamily="34" charset="0"/>
                <a:buChar char="•"/>
              </a:pPr>
              <a:endParaRPr lang="de-DE"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dirty="0">
                  <a:latin typeface="Tahoma" panose="020B0604030504040204" pitchFamily="34" charset="0"/>
                  <a:ea typeface="Tahoma" panose="020B0604030504040204" pitchFamily="34" charset="0"/>
                  <a:cs typeface="Tahoma" panose="020B0604030504040204" pitchFamily="34" charset="0"/>
                </a:rPr>
                <a:t>Du kannst entscheiden, ob bei einem Ereignis und Schaden ein Kausalzusammenhang besteht.</a:t>
              </a:r>
            </a:p>
          </p:txBody>
        </p:sp>
        <p:pic>
          <p:nvPicPr>
            <p:cNvPr id="2052" name="Picture 4" descr="Kostenlose Vektorgrafiken zum Thema Pfeil">
              <a:extLst>
                <a:ext uri="{FF2B5EF4-FFF2-40B4-BE49-F238E27FC236}">
                  <a16:creationId xmlns:a16="http://schemas.microsoft.com/office/drawing/2014/main" id="{DADB24ED-2B3F-0C3A-9E24-ECE385707E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808405" y="4610517"/>
              <a:ext cx="65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uppieren 13">
            <a:extLst>
              <a:ext uri="{FF2B5EF4-FFF2-40B4-BE49-F238E27FC236}">
                <a16:creationId xmlns:a16="http://schemas.microsoft.com/office/drawing/2014/main" id="{B01913FD-FAA1-9038-E542-90B673E40D87}"/>
              </a:ext>
            </a:extLst>
          </p:cNvPr>
          <p:cNvGrpSpPr/>
          <p:nvPr/>
        </p:nvGrpSpPr>
        <p:grpSpPr>
          <a:xfrm>
            <a:off x="9101542" y="4148852"/>
            <a:ext cx="2438400" cy="2363330"/>
            <a:chOff x="9101542" y="4148852"/>
            <a:chExt cx="2438400" cy="2363330"/>
          </a:xfrm>
        </p:grpSpPr>
        <p:sp>
          <p:nvSpPr>
            <p:cNvPr id="3" name="Textfeld 2">
              <a:extLst>
                <a:ext uri="{FF2B5EF4-FFF2-40B4-BE49-F238E27FC236}">
                  <a16:creationId xmlns:a16="http://schemas.microsoft.com/office/drawing/2014/main" id="{7614F863-E5C8-D45C-51F3-42058B86D38C}"/>
                </a:ext>
              </a:extLst>
            </p:cNvPr>
            <p:cNvSpPr txBox="1"/>
            <p:nvPr/>
          </p:nvSpPr>
          <p:spPr>
            <a:xfrm>
              <a:off x="9101542" y="4148852"/>
              <a:ext cx="2438400" cy="923330"/>
            </a:xfrm>
            <a:prstGeom prst="rect">
              <a:avLst/>
            </a:prstGeom>
            <a:noFill/>
          </p:spPr>
          <p:txBody>
            <a:bodyPr wrap="square" rtlCol="0">
              <a:spAutoFit/>
            </a:bodyPr>
            <a:lstStyle/>
            <a:p>
              <a:r>
                <a:rPr lang="de-CH" dirty="0">
                  <a:latin typeface="Tahoma" panose="020B0604030504040204" pitchFamily="34" charset="0"/>
                  <a:ea typeface="Tahoma" panose="020B0604030504040204" pitchFamily="34" charset="0"/>
                  <a:cs typeface="Tahoma" panose="020B0604030504040204" pitchFamily="34" charset="0"/>
                </a:rPr>
                <a:t>Mit einem Klick auf dieses Feld kehrst du zur Übersicht zurück!</a:t>
              </a:r>
            </a:p>
          </p:txBody>
        </p:sp>
        <p:pic>
          <p:nvPicPr>
            <p:cNvPr id="5" name="Grafik 4" descr="Ein Bild, das Cartoon, Schuhwerk, Kleidung, Poster enthält.&#10;&#10;Automatisch generierte Beschreibung">
              <a:hlinkClick r:id="rId8" action="ppaction://hlinksldjump"/>
              <a:extLst>
                <a:ext uri="{FF2B5EF4-FFF2-40B4-BE49-F238E27FC236}">
                  <a16:creationId xmlns:a16="http://schemas.microsoft.com/office/drawing/2014/main" id="{0E16E9D0-51C5-3C63-0D8A-253DA618A4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1542" y="5072182"/>
              <a:ext cx="2205135" cy="1440000"/>
            </a:xfrm>
            <a:prstGeom prst="rect">
              <a:avLst/>
            </a:prstGeom>
          </p:spPr>
        </p:pic>
      </p:grpSp>
    </p:spTree>
    <p:extLst>
      <p:ext uri="{BB962C8B-B14F-4D97-AF65-F5344CB8AC3E}">
        <p14:creationId xmlns:p14="http://schemas.microsoft.com/office/powerpoint/2010/main" val="267599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 calcmode="lin" valueType="num">
                                      <p:cBhvr additive="base">
                                        <p:cTn id="1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 calcmode="lin" valueType="num">
                                      <p:cBhvr additive="base">
                                        <p:cTn id="1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3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B7913-FA44-B770-C0C1-47135B72C79E}"/>
              </a:ext>
            </a:extLst>
          </p:cNvPr>
          <p:cNvSpPr>
            <a:spLocks noGrp="1"/>
          </p:cNvSpPr>
          <p:nvPr>
            <p:ph type="title"/>
          </p:nvPr>
        </p:nvSpPr>
        <p:spPr/>
        <p:txBody>
          <a:bodyPr/>
          <a:lstStyle/>
          <a:p>
            <a:r>
              <a:rPr lang="de-DE" dirty="0"/>
              <a:t>Heim</a:t>
            </a:r>
            <a:r>
              <a:rPr lang="de-CH" dirty="0"/>
              <a:t>fahrt mit Folgen</a:t>
            </a:r>
          </a:p>
        </p:txBody>
      </p:sp>
      <p:sp>
        <p:nvSpPr>
          <p:cNvPr id="8" name="Textfeld 7">
            <a:extLst>
              <a:ext uri="{FF2B5EF4-FFF2-40B4-BE49-F238E27FC236}">
                <a16:creationId xmlns:a16="http://schemas.microsoft.com/office/drawing/2014/main" id="{CB0C4E27-6A52-A026-F52C-F724A6548141}"/>
              </a:ext>
            </a:extLst>
          </p:cNvPr>
          <p:cNvSpPr txBox="1"/>
          <p:nvPr/>
        </p:nvSpPr>
        <p:spPr>
          <a:xfrm>
            <a:off x="3826200" y="2189520"/>
            <a:ext cx="7853358" cy="3139321"/>
          </a:xfrm>
          <a:prstGeom prst="rect">
            <a:avLst/>
          </a:prstGeom>
          <a:noFill/>
        </p:spPr>
        <p:txBody>
          <a:bodyPr wrap="square" rtlCol="0">
            <a:spAutoFit/>
          </a:bodyPr>
          <a:lstStyle/>
          <a:p>
            <a:r>
              <a:rPr lang="de-DE" dirty="0"/>
              <a:t>Nach einem schönen Tag am See macht sich Loris auf den Heimweg. Die Gitarre geschultert, steigt er auf sein Fahrrad und radelt durch die Stadt zurück zur WG.</a:t>
            </a:r>
          </a:p>
          <a:p>
            <a:r>
              <a:rPr lang="de-DE" dirty="0"/>
              <a:t>Als er an einer Auto-Kolonne vorbeifährt, passiert es: Er streift mit seiner Pedale die Beifahrertür eines stehenden Fahrzeuges. </a:t>
            </a:r>
          </a:p>
          <a:p>
            <a:r>
              <a:rPr lang="de-DE" dirty="0"/>
              <a:t>Das hinterlässt eine hässliche Schramme im Lack und Loris hat ein schlechtes Gewissen. Zum Glück nimmt es der Fahrer ziemlich gelassen. Er ist froh, das Loris nicht einfach weitergefahren ist und ihm alles gebeichtet hat.  </a:t>
            </a:r>
            <a:br>
              <a:rPr lang="de-DE" dirty="0"/>
            </a:br>
            <a:r>
              <a:rPr lang="de-DE" dirty="0"/>
              <a:t>Loris ahnt dennoch, dass ihm in nächster Zeit eine hohe Rechnung in den Briefkasten flattern wird … </a:t>
            </a:r>
          </a:p>
          <a:p>
            <a:endParaRPr lang="de-DE" b="1" dirty="0"/>
          </a:p>
          <a:p>
            <a:r>
              <a:rPr lang="de-DE" b="1" dirty="0"/>
              <a:t>Was Loris für Möglichkeiten hat, erfährst du in diesem Modul. – </a:t>
            </a:r>
            <a:r>
              <a:rPr lang="de-DE" b="1" dirty="0" err="1"/>
              <a:t>Let‘s</a:t>
            </a:r>
            <a:r>
              <a:rPr lang="de-DE" b="1" dirty="0"/>
              <a:t> </a:t>
            </a:r>
            <a:r>
              <a:rPr lang="de-DE" b="1" dirty="0" err="1"/>
              <a:t>go</a:t>
            </a:r>
            <a:r>
              <a:rPr lang="de-DE" b="1" dirty="0"/>
              <a:t>!</a:t>
            </a:r>
            <a:endParaRPr lang="de-CH" b="1" dirty="0"/>
          </a:p>
        </p:txBody>
      </p:sp>
      <p:pic>
        <p:nvPicPr>
          <p:cNvPr id="7" name="Inhaltsplatzhalter 6" descr="Ein Bild, das Animierter Cartoon, Animation, Fiktive Gestalt, Fiktion enthält.&#10;&#10;Automatisch generierte Beschreibung">
            <a:extLst>
              <a:ext uri="{FF2B5EF4-FFF2-40B4-BE49-F238E27FC236}">
                <a16:creationId xmlns:a16="http://schemas.microsoft.com/office/drawing/2014/main" id="{AC7BFE5A-2AC6-BE74-83CD-E8F729D81B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89520"/>
            <a:ext cx="2988000" cy="2988000"/>
          </a:xfrm>
        </p:spPr>
      </p:pic>
      <p:pic>
        <p:nvPicPr>
          <p:cNvPr id="10" name="Grafik 9" descr="Ein Bild, das Cartoon, Schuhwerk, Kleidung, Poster enthält.&#10;&#10;Automatisch generierte Beschreibung">
            <a:hlinkClick r:id="rId3" action="ppaction://hlinksldjump"/>
            <a:extLst>
              <a:ext uri="{FF2B5EF4-FFF2-40B4-BE49-F238E27FC236}">
                <a16:creationId xmlns:a16="http://schemas.microsoft.com/office/drawing/2014/main" id="{A29DB7D4-092D-F828-3F40-489C08946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8149" y="5778000"/>
            <a:ext cx="1653851" cy="1080000"/>
          </a:xfrm>
          <a:prstGeom prst="rect">
            <a:avLst/>
          </a:prstGeom>
        </p:spPr>
      </p:pic>
    </p:spTree>
    <p:extLst>
      <p:ext uri="{BB962C8B-B14F-4D97-AF65-F5344CB8AC3E}">
        <p14:creationId xmlns:p14="http://schemas.microsoft.com/office/powerpoint/2010/main" val="345855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16FBA-9F0F-4307-7802-84E3F7C804F1}"/>
              </a:ext>
            </a:extLst>
          </p:cNvPr>
          <p:cNvSpPr>
            <a:spLocks noGrp="1"/>
          </p:cNvSpPr>
          <p:nvPr>
            <p:ph type="title"/>
          </p:nvPr>
        </p:nvSpPr>
        <p:spPr/>
        <p:txBody>
          <a:bodyPr>
            <a:normAutofit/>
          </a:bodyPr>
          <a:lstStyle/>
          <a:p>
            <a:r>
              <a:rPr lang="de-CH" sz="4400" dirty="0"/>
              <a:t>Haftpflichtversicherung – Was ist das?</a:t>
            </a:r>
          </a:p>
        </p:txBody>
      </p:sp>
      <p:sp>
        <p:nvSpPr>
          <p:cNvPr id="3" name="Inhaltsplatzhalter 2">
            <a:extLst>
              <a:ext uri="{FF2B5EF4-FFF2-40B4-BE49-F238E27FC236}">
                <a16:creationId xmlns:a16="http://schemas.microsoft.com/office/drawing/2014/main" id="{92337B5F-6BD6-90D4-507C-AEBF223ABA6C}"/>
              </a:ext>
            </a:extLst>
          </p:cNvPr>
          <p:cNvSpPr>
            <a:spLocks noGrp="1"/>
          </p:cNvSpPr>
          <p:nvPr>
            <p:ph idx="1"/>
          </p:nvPr>
        </p:nvSpPr>
        <p:spPr/>
        <p:txBody>
          <a:bodyPr/>
          <a:lstStyle/>
          <a:p>
            <a:pPr marL="0" indent="0" algn="just">
              <a:buNone/>
            </a:pPr>
            <a:r>
              <a:rPr lang="de-DE" dirty="0"/>
              <a:t>Haftplicht bedeutet, dass eine Person für Schäden aufkommen muss, die eine andere Person wegen ihr erleidet. </a:t>
            </a:r>
          </a:p>
          <a:p>
            <a:pPr marL="0" indent="0" algn="just">
              <a:buNone/>
            </a:pPr>
            <a:r>
              <a:rPr lang="de-DE" i="1" dirty="0"/>
              <a:t>Loris ist der Verursacher des Schadens am anderen Fahrzeug. Dessen Halter ist der Geschädigte. </a:t>
            </a:r>
          </a:p>
          <a:p>
            <a:pPr marL="0" indent="0">
              <a:buNone/>
            </a:pPr>
            <a:r>
              <a:rPr lang="de-DE" b="1" dirty="0">
                <a:solidFill>
                  <a:srgbClr val="4472C4"/>
                </a:solidFill>
                <a:latin typeface="Roboto" panose="02000000000000000000" pitchFamily="2" charset="0"/>
              </a:rPr>
              <a:t>Doch muss Loris den ganzen Schaden selbst bezahlen?</a:t>
            </a:r>
          </a:p>
          <a:p>
            <a:pPr marL="0" indent="0">
              <a:buNone/>
            </a:pPr>
            <a:endParaRPr lang="de-DE" b="1" dirty="0">
              <a:solidFill>
                <a:srgbClr val="1B1B1B"/>
              </a:solidFill>
              <a:latin typeface="Roboto" panose="02000000000000000000" pitchFamily="2" charset="0"/>
            </a:endParaRPr>
          </a:p>
          <a:p>
            <a:pPr>
              <a:buFont typeface="Wingdings" panose="05000000000000000000" pitchFamily="2" charset="2"/>
              <a:buChar char="§"/>
            </a:pPr>
            <a:r>
              <a:rPr lang="de-DE" dirty="0">
                <a:solidFill>
                  <a:srgbClr val="1B1B1B"/>
                </a:solidFill>
                <a:latin typeface="Roboto" panose="02000000000000000000" pitchFamily="2" charset="0"/>
                <a:hlinkClick r:id="rId2" action="ppaction://hlinksldjump"/>
              </a:rPr>
              <a:t>Haftpflicht ist nicht gleich Haftpflicht</a:t>
            </a:r>
            <a:endParaRPr lang="de-DE" dirty="0">
              <a:solidFill>
                <a:srgbClr val="1B1B1B"/>
              </a:solidFill>
              <a:latin typeface="Roboto" panose="02000000000000000000" pitchFamily="2" charset="0"/>
            </a:endParaRPr>
          </a:p>
          <a:p>
            <a:pPr>
              <a:buFont typeface="Wingdings" panose="05000000000000000000" pitchFamily="2" charset="2"/>
              <a:buChar char="§"/>
            </a:pPr>
            <a:r>
              <a:rPr lang="de-DE" dirty="0">
                <a:solidFill>
                  <a:srgbClr val="1B1B1B"/>
                </a:solidFill>
                <a:latin typeface="Roboto" panose="02000000000000000000" pitchFamily="2" charset="0"/>
                <a:hlinkClick r:id="rId3" action="ppaction://hlinksldjump"/>
              </a:rPr>
              <a:t>Adäquater Kausalzusammenhang</a:t>
            </a:r>
            <a:endParaRPr lang="de-DE" dirty="0">
              <a:solidFill>
                <a:srgbClr val="1B1B1B"/>
              </a:solidFill>
              <a:latin typeface="Roboto" panose="02000000000000000000" pitchFamily="2" charset="0"/>
            </a:endParaRPr>
          </a:p>
          <a:p>
            <a:pPr>
              <a:buFont typeface="Wingdings" panose="05000000000000000000" pitchFamily="2" charset="2"/>
              <a:buChar char="§"/>
            </a:pPr>
            <a:r>
              <a:rPr lang="de-DE" dirty="0">
                <a:solidFill>
                  <a:srgbClr val="1B1B1B"/>
                </a:solidFill>
                <a:latin typeface="Roboto" panose="02000000000000000000" pitchFamily="2" charset="0"/>
                <a:hlinkClick r:id="rId4" action="ppaction://hlinksldjump"/>
              </a:rPr>
              <a:t>Privathaftpflichtversicherung</a:t>
            </a:r>
            <a:endParaRPr lang="de-DE" dirty="0">
              <a:solidFill>
                <a:srgbClr val="1B1B1B"/>
              </a:solidFill>
              <a:latin typeface="Roboto" panose="02000000000000000000" pitchFamily="2" charset="0"/>
            </a:endParaRPr>
          </a:p>
        </p:txBody>
      </p:sp>
      <p:sp>
        <p:nvSpPr>
          <p:cNvPr id="5" name="Textfeld 4">
            <a:extLst>
              <a:ext uri="{FF2B5EF4-FFF2-40B4-BE49-F238E27FC236}">
                <a16:creationId xmlns:a16="http://schemas.microsoft.com/office/drawing/2014/main" id="{3AE20413-4659-5207-BB81-A77D5E7B7C25}"/>
              </a:ext>
            </a:extLst>
          </p:cNvPr>
          <p:cNvSpPr txBox="1"/>
          <p:nvPr/>
        </p:nvSpPr>
        <p:spPr>
          <a:xfrm rot="20760547">
            <a:off x="7583115" y="4383690"/>
            <a:ext cx="3310621" cy="1200329"/>
          </a:xfrm>
          <a:prstGeom prst="rect">
            <a:avLst/>
          </a:prstGeom>
          <a:noFill/>
        </p:spPr>
        <p:txBody>
          <a:bodyPr wrap="square" rtlCol="0">
            <a:spAutoFit/>
          </a:bodyPr>
          <a:lstStyle/>
          <a:p>
            <a:r>
              <a:rPr lang="de-DE" b="1" dirty="0">
                <a:solidFill>
                  <a:srgbClr val="FF0000"/>
                </a:solidFill>
                <a:latin typeface="Tahoma" panose="020B0604030504040204" pitchFamily="34" charset="0"/>
                <a:ea typeface="Tahoma" panose="020B0604030504040204" pitchFamily="34" charset="0"/>
                <a:cs typeface="Tahoma" panose="020B0604030504040204" pitchFamily="34" charset="0"/>
              </a:rPr>
              <a:t>Klicke auf die einzelnen Versicherungs-Möglichkeiten, um mehr darüber zu erfahren!</a:t>
            </a:r>
            <a:endParaRPr lang="de-CH"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 5" descr="Ein Bild, das Cartoon, Schuhwerk, Kleidung, Poster enthält.&#10;&#10;Automatisch generierte Beschreibung">
            <a:hlinkClick r:id="rId5" action="ppaction://hlinksldjump"/>
            <a:extLst>
              <a:ext uri="{FF2B5EF4-FFF2-40B4-BE49-F238E27FC236}">
                <a16:creationId xmlns:a16="http://schemas.microsoft.com/office/drawing/2014/main" id="{F81BF546-43BF-5976-02F6-6643E1D1AD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8149" y="5778000"/>
            <a:ext cx="1653851" cy="1080000"/>
          </a:xfrm>
          <a:prstGeom prst="rect">
            <a:avLst/>
          </a:prstGeom>
        </p:spPr>
      </p:pic>
    </p:spTree>
    <p:extLst>
      <p:ext uri="{BB962C8B-B14F-4D97-AF65-F5344CB8AC3E}">
        <p14:creationId xmlns:p14="http://schemas.microsoft.com/office/powerpoint/2010/main" val="35567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additive="base">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F8F55-4AFF-211D-04CB-9EB895B316BA}"/>
              </a:ext>
            </a:extLst>
          </p:cNvPr>
          <p:cNvSpPr>
            <a:spLocks noGrp="1"/>
          </p:cNvSpPr>
          <p:nvPr>
            <p:ph type="title"/>
          </p:nvPr>
        </p:nvSpPr>
        <p:spPr/>
        <p:txBody>
          <a:bodyPr>
            <a:normAutofit/>
          </a:bodyPr>
          <a:lstStyle/>
          <a:p>
            <a:r>
              <a:rPr lang="de-DE" sz="4500" dirty="0"/>
              <a:t>Haftpflicht ist nicht gleich Haftpflicht</a:t>
            </a:r>
            <a:endParaRPr lang="de-CH" sz="4500" dirty="0"/>
          </a:p>
        </p:txBody>
      </p:sp>
      <p:sp>
        <p:nvSpPr>
          <p:cNvPr id="3" name="Inhaltsplatzhalter 2">
            <a:extLst>
              <a:ext uri="{FF2B5EF4-FFF2-40B4-BE49-F238E27FC236}">
                <a16:creationId xmlns:a16="http://schemas.microsoft.com/office/drawing/2014/main" id="{7BD783F6-5250-F726-74CC-7A49E855A0C4}"/>
              </a:ext>
            </a:extLst>
          </p:cNvPr>
          <p:cNvSpPr>
            <a:spLocks noGrp="1"/>
          </p:cNvSpPr>
          <p:nvPr>
            <p:ph idx="1"/>
          </p:nvPr>
        </p:nvSpPr>
        <p:spPr/>
        <p:txBody>
          <a:bodyPr>
            <a:normAutofit fontScale="70000" lnSpcReduction="20000"/>
          </a:bodyPr>
          <a:lstStyle/>
          <a:p>
            <a:pPr marL="0" indent="0" algn="just">
              <a:buNone/>
            </a:pPr>
            <a:r>
              <a:rPr lang="de-DE" dirty="0"/>
              <a:t>Viele Leute denken, dass die Haftpflichtversicherung immer dann zahlt, wenn eine Person einen Schaden erleidet. </a:t>
            </a:r>
          </a:p>
          <a:p>
            <a:pPr marL="0" indent="0" algn="just">
              <a:buNone/>
            </a:pPr>
            <a:r>
              <a:rPr lang="de-DE" dirty="0"/>
              <a:t>Das ist ein Irrtum.</a:t>
            </a:r>
          </a:p>
          <a:p>
            <a:pPr marL="0" indent="0" algn="just">
              <a:buNone/>
            </a:pPr>
            <a:endParaRPr lang="de-DE" dirty="0"/>
          </a:p>
          <a:p>
            <a:pPr marL="0" indent="0" algn="just">
              <a:buNone/>
            </a:pPr>
            <a:r>
              <a:rPr lang="de-DE" b="1" dirty="0"/>
              <a:t>Haftpflichtig</a:t>
            </a:r>
            <a:r>
              <a:rPr lang="de-DE" dirty="0"/>
              <a:t> wird jemand, der eine </a:t>
            </a:r>
            <a:r>
              <a:rPr lang="de-DE" b="1" dirty="0"/>
              <a:t>andere</a:t>
            </a:r>
            <a:r>
              <a:rPr lang="de-DE" dirty="0"/>
              <a:t> Person </a:t>
            </a:r>
            <a:r>
              <a:rPr lang="de-DE" b="1" dirty="0"/>
              <a:t>schädigt</a:t>
            </a:r>
            <a:r>
              <a:rPr lang="de-DE" dirty="0"/>
              <a:t>.</a:t>
            </a:r>
          </a:p>
          <a:p>
            <a:pPr marL="0" indent="0" algn="just">
              <a:buNone/>
            </a:pPr>
            <a:r>
              <a:rPr lang="de-DE" b="1" dirty="0"/>
              <a:t>Haftpflichtversicherungen</a:t>
            </a:r>
            <a:r>
              <a:rPr lang="de-DE" dirty="0"/>
              <a:t> versichern den Fall, dass eine Person </a:t>
            </a:r>
            <a:r>
              <a:rPr lang="de-DE" b="1" dirty="0"/>
              <a:t>haftpflichtig</a:t>
            </a:r>
            <a:r>
              <a:rPr lang="de-DE" dirty="0"/>
              <a:t> wird. </a:t>
            </a:r>
          </a:p>
          <a:p>
            <a:pPr marL="0" indent="0" algn="just">
              <a:buNone/>
            </a:pPr>
            <a:endParaRPr lang="de-DE" dirty="0"/>
          </a:p>
          <a:p>
            <a:pPr marL="0" indent="0" algn="just">
              <a:lnSpc>
                <a:spcPct val="120000"/>
              </a:lnSpc>
              <a:buNone/>
            </a:pPr>
            <a:r>
              <a:rPr lang="de-DE" i="1" dirty="0">
                <a:solidFill>
                  <a:srgbClr val="0070C0"/>
                </a:solidFill>
              </a:rPr>
              <a:t>Hat Loris also eine </a:t>
            </a:r>
            <a:r>
              <a:rPr lang="de-DE" b="1" i="1" dirty="0">
                <a:solidFill>
                  <a:srgbClr val="0070C0"/>
                </a:solidFill>
              </a:rPr>
              <a:t>Haftpflichtversicherung</a:t>
            </a:r>
            <a:r>
              <a:rPr lang="de-DE" i="1" dirty="0">
                <a:solidFill>
                  <a:srgbClr val="0070C0"/>
                </a:solidFill>
              </a:rPr>
              <a:t> abgeschlossen, ist die Versicherung verantwortlich, den </a:t>
            </a:r>
            <a:r>
              <a:rPr lang="de-DE" b="1" i="1" dirty="0">
                <a:solidFill>
                  <a:srgbClr val="0070C0"/>
                </a:solidFill>
              </a:rPr>
              <a:t>Vermögensschaden</a:t>
            </a:r>
            <a:r>
              <a:rPr lang="de-DE" i="1" dirty="0">
                <a:solidFill>
                  <a:srgbClr val="0070C0"/>
                </a:solidFill>
              </a:rPr>
              <a:t> zu decken, der ihm aus dem Schadenanspruch des Geschädigten entsteht. </a:t>
            </a:r>
          </a:p>
          <a:p>
            <a:pPr marL="0" indent="0" algn="just">
              <a:lnSpc>
                <a:spcPct val="120000"/>
              </a:lnSpc>
              <a:buNone/>
            </a:pPr>
            <a:r>
              <a:rPr lang="de-DE" i="1" dirty="0">
                <a:solidFill>
                  <a:srgbClr val="0070C0"/>
                </a:solidFill>
              </a:rPr>
              <a:t>Damit könnte er sicherstellen, dass die </a:t>
            </a:r>
            <a:r>
              <a:rPr lang="de-DE" b="1" i="1" dirty="0">
                <a:solidFill>
                  <a:srgbClr val="0070C0"/>
                </a:solidFill>
              </a:rPr>
              <a:t>Forderungen</a:t>
            </a:r>
            <a:r>
              <a:rPr lang="de-DE" i="1" dirty="0">
                <a:solidFill>
                  <a:srgbClr val="0070C0"/>
                </a:solidFill>
              </a:rPr>
              <a:t>, welche der Besitzer für die </a:t>
            </a:r>
            <a:r>
              <a:rPr lang="de-DE" b="1" i="1" dirty="0">
                <a:solidFill>
                  <a:srgbClr val="0070C0"/>
                </a:solidFill>
              </a:rPr>
              <a:t>Reparatur</a:t>
            </a:r>
            <a:r>
              <a:rPr lang="de-DE" i="1" dirty="0">
                <a:solidFill>
                  <a:srgbClr val="0070C0"/>
                </a:solidFill>
              </a:rPr>
              <a:t> seines Wagens an Loris stellt, durch die Versicherung übernommen werden. </a:t>
            </a:r>
          </a:p>
        </p:txBody>
      </p:sp>
      <p:pic>
        <p:nvPicPr>
          <p:cNvPr id="6" name="Grafik 5" descr="Ein Bild, das Cartoon, Schuhwerk, Kleidung, Poster enthält.&#10;&#10;Automatisch generierte Beschreibung">
            <a:hlinkClick r:id="rId2" action="ppaction://hlinksldjump"/>
            <a:extLst>
              <a:ext uri="{FF2B5EF4-FFF2-40B4-BE49-F238E27FC236}">
                <a16:creationId xmlns:a16="http://schemas.microsoft.com/office/drawing/2014/main" id="{E0B500A1-3B30-1FBA-859A-C25C05E21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149" y="5778000"/>
            <a:ext cx="1653851" cy="1080000"/>
          </a:xfrm>
          <a:prstGeom prst="rect">
            <a:avLst/>
          </a:prstGeom>
        </p:spPr>
      </p:pic>
    </p:spTree>
    <p:extLst>
      <p:ext uri="{BB962C8B-B14F-4D97-AF65-F5344CB8AC3E}">
        <p14:creationId xmlns:p14="http://schemas.microsoft.com/office/powerpoint/2010/main" val="105430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C316A-86D3-47E0-C560-F4DC74988514}"/>
              </a:ext>
            </a:extLst>
          </p:cNvPr>
          <p:cNvSpPr>
            <a:spLocks noGrp="1"/>
          </p:cNvSpPr>
          <p:nvPr>
            <p:ph type="title"/>
          </p:nvPr>
        </p:nvSpPr>
        <p:spPr/>
        <p:txBody>
          <a:bodyPr/>
          <a:lstStyle/>
          <a:p>
            <a:r>
              <a:rPr lang="de-DE" dirty="0"/>
              <a:t>Adäquater Kausalzusammenhang</a:t>
            </a:r>
            <a:endParaRPr lang="de-CH" dirty="0"/>
          </a:p>
        </p:txBody>
      </p:sp>
      <p:sp>
        <p:nvSpPr>
          <p:cNvPr id="3" name="Inhaltsplatzhalter 2">
            <a:extLst>
              <a:ext uri="{FF2B5EF4-FFF2-40B4-BE49-F238E27FC236}">
                <a16:creationId xmlns:a16="http://schemas.microsoft.com/office/drawing/2014/main" id="{FA88C1EB-4941-F13E-2FDF-BDF78FCCD845}"/>
              </a:ext>
            </a:extLst>
          </p:cNvPr>
          <p:cNvSpPr>
            <a:spLocks noGrp="1"/>
          </p:cNvSpPr>
          <p:nvPr>
            <p:ph idx="1"/>
          </p:nvPr>
        </p:nvSpPr>
        <p:spPr/>
        <p:txBody>
          <a:bodyPr>
            <a:normAutofit fontScale="92500" lnSpcReduction="10000"/>
          </a:bodyPr>
          <a:lstStyle/>
          <a:p>
            <a:pPr marL="0" indent="0" algn="just">
              <a:buNone/>
            </a:pPr>
            <a:r>
              <a:rPr lang="de-DE" sz="2500" dirty="0"/>
              <a:t>Damit eine Haftpflicht entsteht, muss zwischen der </a:t>
            </a:r>
            <a:r>
              <a:rPr lang="de-DE" sz="2500" b="1" dirty="0"/>
              <a:t>Handlung</a:t>
            </a:r>
            <a:r>
              <a:rPr lang="de-DE" sz="2500" dirty="0"/>
              <a:t> und dem </a:t>
            </a:r>
            <a:r>
              <a:rPr lang="de-DE" sz="2500" b="1" dirty="0"/>
              <a:t>Schaden</a:t>
            </a:r>
            <a:r>
              <a:rPr lang="de-DE" sz="2500" dirty="0"/>
              <a:t> ein sogenannter „</a:t>
            </a:r>
            <a:r>
              <a:rPr lang="de-DE" sz="2500" b="1" dirty="0"/>
              <a:t>adäquater</a:t>
            </a:r>
            <a:r>
              <a:rPr lang="de-DE" sz="2500" dirty="0"/>
              <a:t> </a:t>
            </a:r>
            <a:r>
              <a:rPr lang="de-DE" sz="2500" b="1" dirty="0"/>
              <a:t>Kausalzusammenhang</a:t>
            </a:r>
            <a:r>
              <a:rPr lang="de-DE" sz="2500" dirty="0"/>
              <a:t>“ bestehen.</a:t>
            </a:r>
          </a:p>
          <a:p>
            <a:pPr marL="0" indent="0" algn="just">
              <a:buNone/>
            </a:pPr>
            <a:endParaRPr lang="de-DE" sz="2500" i="1" dirty="0"/>
          </a:p>
          <a:p>
            <a:pPr marL="0" indent="0" algn="just">
              <a:buNone/>
            </a:pPr>
            <a:r>
              <a:rPr lang="de-DE" sz="2500" dirty="0"/>
              <a:t>Um das zu beantworten kann man folgende Frage stellen:</a:t>
            </a:r>
          </a:p>
          <a:p>
            <a:pPr marL="0" indent="0" algn="just">
              <a:buNone/>
            </a:pPr>
            <a:r>
              <a:rPr lang="de-DE" sz="2500" b="1" dirty="0"/>
              <a:t>„Ist diese Handlung im normalen Lauf der Dinge geeignet, um dieses Resultat zu bewirken?“</a:t>
            </a:r>
          </a:p>
          <a:p>
            <a:pPr marL="0" indent="0" algn="just">
              <a:buNone/>
            </a:pPr>
            <a:endParaRPr lang="de-DE" sz="2500" dirty="0"/>
          </a:p>
          <a:p>
            <a:pPr marL="0" indent="0" algn="just">
              <a:buNone/>
            </a:pPr>
            <a:r>
              <a:rPr lang="de-DE" sz="2500" i="1" dirty="0">
                <a:solidFill>
                  <a:srgbClr val="0070C0"/>
                </a:solidFill>
              </a:rPr>
              <a:t>Also: Ist Loris Streifen des Wagens mit einer Pedale geeignet, um die entstandenen Kratzer zu verursachen? </a:t>
            </a:r>
          </a:p>
          <a:p>
            <a:pPr marL="0" indent="0" algn="just">
              <a:buNone/>
            </a:pPr>
            <a:r>
              <a:rPr lang="de-DE" sz="2500" b="1" i="1" dirty="0">
                <a:solidFill>
                  <a:srgbClr val="0070C0"/>
                </a:solidFill>
              </a:rPr>
              <a:t>-&gt; Selbstverständlich ja. </a:t>
            </a:r>
          </a:p>
          <a:p>
            <a:pPr marL="0" indent="0" algn="just">
              <a:buNone/>
            </a:pPr>
            <a:r>
              <a:rPr lang="de-DE" sz="2500" b="1" i="1" dirty="0"/>
              <a:t>Es besteht ein adäquater Kausalzusammenhang.</a:t>
            </a:r>
            <a:endParaRPr lang="de-DE" sz="2500" dirty="0"/>
          </a:p>
          <a:p>
            <a:pPr marL="0" indent="0" algn="just">
              <a:buNone/>
            </a:pPr>
            <a:endParaRPr lang="de-DE" sz="2500" dirty="0"/>
          </a:p>
          <a:p>
            <a:pPr marL="0" indent="0" algn="just">
              <a:buNone/>
            </a:pPr>
            <a:endParaRPr lang="de-CH" sz="2500" dirty="0"/>
          </a:p>
        </p:txBody>
      </p:sp>
      <p:pic>
        <p:nvPicPr>
          <p:cNvPr id="4" name="Grafik 3" descr="Ein Bild, das Cartoon, Schuhwerk, Kleidung, Poster enthält.&#10;&#10;Automatisch generierte Beschreibung">
            <a:hlinkClick r:id="rId2" action="ppaction://hlinksldjump"/>
            <a:extLst>
              <a:ext uri="{FF2B5EF4-FFF2-40B4-BE49-F238E27FC236}">
                <a16:creationId xmlns:a16="http://schemas.microsoft.com/office/drawing/2014/main" id="{862E537F-5A5F-6454-FA32-816DD899A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149" y="5778000"/>
            <a:ext cx="1653851" cy="1080000"/>
          </a:xfrm>
          <a:prstGeom prst="rect">
            <a:avLst/>
          </a:prstGeom>
        </p:spPr>
      </p:pic>
    </p:spTree>
    <p:extLst>
      <p:ext uri="{BB962C8B-B14F-4D97-AF65-F5344CB8AC3E}">
        <p14:creationId xmlns:p14="http://schemas.microsoft.com/office/powerpoint/2010/main" val="350673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FA1F1-2A79-38E0-3818-19194B96D56C}"/>
              </a:ext>
            </a:extLst>
          </p:cNvPr>
          <p:cNvSpPr>
            <a:spLocks noGrp="1"/>
          </p:cNvSpPr>
          <p:nvPr>
            <p:ph type="title"/>
          </p:nvPr>
        </p:nvSpPr>
        <p:spPr/>
        <p:txBody>
          <a:bodyPr/>
          <a:lstStyle/>
          <a:p>
            <a:r>
              <a:rPr lang="de-DE" dirty="0"/>
              <a:t>Privathaftpflichtversicherung</a:t>
            </a:r>
            <a:endParaRPr lang="de-CH" dirty="0"/>
          </a:p>
        </p:txBody>
      </p:sp>
      <p:sp>
        <p:nvSpPr>
          <p:cNvPr id="3" name="Inhaltsplatzhalter 2">
            <a:extLst>
              <a:ext uri="{FF2B5EF4-FFF2-40B4-BE49-F238E27FC236}">
                <a16:creationId xmlns:a16="http://schemas.microsoft.com/office/drawing/2014/main" id="{03925021-3BD5-5894-4487-13A7E9E72A1C}"/>
              </a:ext>
            </a:extLst>
          </p:cNvPr>
          <p:cNvSpPr>
            <a:spLocks noGrp="1"/>
          </p:cNvSpPr>
          <p:nvPr>
            <p:ph idx="1"/>
          </p:nvPr>
        </p:nvSpPr>
        <p:spPr/>
        <p:txBody>
          <a:bodyPr>
            <a:normAutofit/>
          </a:bodyPr>
          <a:lstStyle/>
          <a:p>
            <a:pPr marL="0" indent="0" algn="just">
              <a:buNone/>
            </a:pPr>
            <a:r>
              <a:rPr lang="de-DE" sz="2200" dirty="0"/>
              <a:t>Die </a:t>
            </a:r>
            <a:r>
              <a:rPr lang="de-DE" sz="2200" b="1" dirty="0"/>
              <a:t>Privathaftpflichtversicherung</a:t>
            </a:r>
            <a:r>
              <a:rPr lang="de-DE" sz="2200" dirty="0"/>
              <a:t> schützt </a:t>
            </a:r>
            <a:r>
              <a:rPr lang="de-DE" sz="2200" b="1" dirty="0"/>
              <a:t>Einzelpersonen</a:t>
            </a:r>
            <a:r>
              <a:rPr lang="de-DE" sz="2200" dirty="0"/>
              <a:t> und </a:t>
            </a:r>
            <a:r>
              <a:rPr lang="de-DE" sz="2200" b="1" dirty="0"/>
              <a:t>Familien</a:t>
            </a:r>
            <a:r>
              <a:rPr lang="de-DE" sz="2200" dirty="0"/>
              <a:t> vor </a:t>
            </a:r>
            <a:r>
              <a:rPr lang="de-DE" sz="2200" b="1" dirty="0"/>
              <a:t>finanziellen Schäden </a:t>
            </a:r>
            <a:r>
              <a:rPr lang="de-DE" sz="2200" dirty="0"/>
              <a:t>im Falle einer Haftpflicht.</a:t>
            </a:r>
          </a:p>
          <a:p>
            <a:pPr marL="0" indent="0" algn="just">
              <a:buNone/>
            </a:pPr>
            <a:endParaRPr lang="de-DE" sz="2200" dirty="0"/>
          </a:p>
          <a:p>
            <a:pPr marL="0" indent="0" algn="just">
              <a:buNone/>
            </a:pPr>
            <a:r>
              <a:rPr lang="de-DE" sz="2200" i="1" dirty="0">
                <a:solidFill>
                  <a:srgbClr val="0070C0"/>
                </a:solidFill>
              </a:rPr>
              <a:t>Gegen Loris besteht wegen dem Kratzer eine berechtigte Forderung. Sofern Loris eine Haftpflichtversicherung abgeschlossen hat (vorher), kommt diese für die Forderung auf.</a:t>
            </a:r>
          </a:p>
          <a:p>
            <a:pPr marL="0" indent="0" algn="just">
              <a:buNone/>
            </a:pPr>
            <a:endParaRPr lang="de-DE" sz="2200" i="1" dirty="0">
              <a:solidFill>
                <a:srgbClr val="0070C0"/>
              </a:solidFill>
            </a:endParaRPr>
          </a:p>
          <a:p>
            <a:pPr marL="0" indent="0" algn="just">
              <a:buNone/>
            </a:pPr>
            <a:r>
              <a:rPr lang="de-DE" sz="2200" i="1" dirty="0">
                <a:solidFill>
                  <a:srgbClr val="0070C0"/>
                </a:solidFill>
              </a:rPr>
              <a:t>Wenn nun ein weiterer Autofahrer ebenfalls eine Forderung stellt, ist diese nicht berechtigt, weil Loris sie nicht verursacht hat. Hier hilft die Haftpflichtversicherung, diese Forderung abzuwehren.</a:t>
            </a:r>
          </a:p>
          <a:p>
            <a:pPr marL="0" indent="0" algn="just">
              <a:buNone/>
            </a:pPr>
            <a:endParaRPr lang="de-CH" dirty="0"/>
          </a:p>
        </p:txBody>
      </p:sp>
      <p:pic>
        <p:nvPicPr>
          <p:cNvPr id="4" name="Grafik 3" descr="Ein Bild, das Cartoon, Schuhwerk, Kleidung, Poster enthält.&#10;&#10;Automatisch generierte Beschreibung">
            <a:hlinkClick r:id="rId2" action="ppaction://hlinksldjump"/>
            <a:extLst>
              <a:ext uri="{FF2B5EF4-FFF2-40B4-BE49-F238E27FC236}">
                <a16:creationId xmlns:a16="http://schemas.microsoft.com/office/drawing/2014/main" id="{E9E81400-C03F-A5A6-F0FD-F0369218C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149" y="5778000"/>
            <a:ext cx="1653851" cy="1080000"/>
          </a:xfrm>
          <a:prstGeom prst="rect">
            <a:avLst/>
          </a:prstGeom>
        </p:spPr>
      </p:pic>
    </p:spTree>
    <p:extLst>
      <p:ext uri="{BB962C8B-B14F-4D97-AF65-F5344CB8AC3E}">
        <p14:creationId xmlns:p14="http://schemas.microsoft.com/office/powerpoint/2010/main" val="339672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FEE4C-55B3-9946-B58E-FAACD342B6A4}"/>
              </a:ext>
            </a:extLst>
          </p:cNvPr>
          <p:cNvSpPr>
            <a:spLocks noGrp="1"/>
          </p:cNvSpPr>
          <p:nvPr>
            <p:ph type="title"/>
          </p:nvPr>
        </p:nvSpPr>
        <p:spPr/>
        <p:txBody>
          <a:bodyPr/>
          <a:lstStyle/>
          <a:p>
            <a:r>
              <a:rPr lang="de-CH" dirty="0"/>
              <a:t>Aufträge und Aufgabe</a:t>
            </a:r>
          </a:p>
        </p:txBody>
      </p:sp>
      <p:sp>
        <p:nvSpPr>
          <p:cNvPr id="3" name="Inhaltsplatzhalter 2">
            <a:extLst>
              <a:ext uri="{FF2B5EF4-FFF2-40B4-BE49-F238E27FC236}">
                <a16:creationId xmlns:a16="http://schemas.microsoft.com/office/drawing/2014/main" id="{E641CDCF-24A4-37E9-0E0B-93B6475ED22B}"/>
              </a:ext>
            </a:extLst>
          </p:cNvPr>
          <p:cNvSpPr>
            <a:spLocks noGrp="1"/>
          </p:cNvSpPr>
          <p:nvPr>
            <p:ph idx="1"/>
          </p:nvPr>
        </p:nvSpPr>
        <p:spPr/>
        <p:txBody>
          <a:bodyPr/>
          <a:lstStyle/>
          <a:p>
            <a:pPr marL="0" indent="0">
              <a:buNone/>
            </a:pPr>
            <a:r>
              <a:rPr lang="de-DE" dirty="0"/>
              <a:t>Hast du die Informationen über den Verkehrsschutz gut studiert? </a:t>
            </a:r>
          </a:p>
          <a:p>
            <a:pPr marL="0" indent="0">
              <a:buNone/>
            </a:pPr>
            <a:r>
              <a:rPr lang="de-DE" dirty="0"/>
              <a:t>Super, dann bist du nun gerüstet für die Aufträge und Aufgabe dazu!</a:t>
            </a:r>
          </a:p>
          <a:p>
            <a:pPr marL="0" indent="0" algn="ctr">
              <a:buNone/>
            </a:pPr>
            <a:endParaRPr lang="de-DE" dirty="0"/>
          </a:p>
          <a:p>
            <a:pPr marL="0" indent="0" algn="ctr">
              <a:buNone/>
            </a:pPr>
            <a:r>
              <a:rPr lang="de-DE" b="1" dirty="0">
                <a:solidFill>
                  <a:srgbClr val="0070C0"/>
                </a:solidFill>
              </a:rPr>
              <a:t>Hier gelangst du zum dazugehörigen Dokument:</a:t>
            </a:r>
          </a:p>
          <a:p>
            <a:pPr marL="0" indent="0">
              <a:buNone/>
            </a:pPr>
            <a:endParaRPr lang="de-CH" dirty="0"/>
          </a:p>
        </p:txBody>
      </p:sp>
      <p:pic>
        <p:nvPicPr>
          <p:cNvPr id="7" name="Picture 2" descr="Kostenlose Vektorgrafiken zum Thema Checkliste">
            <a:hlinkClick r:id="rId2"/>
            <a:extLst>
              <a:ext uri="{FF2B5EF4-FFF2-40B4-BE49-F238E27FC236}">
                <a16:creationId xmlns:a16="http://schemas.microsoft.com/office/drawing/2014/main" id="{20147CA6-216D-B594-F981-7D609AF54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000" y="4227324"/>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descr="Ein Bild, das Cartoon, Schuhwerk, Kleidung, Poster enthält.&#10;&#10;Automatisch generierte Beschreibung">
            <a:hlinkClick r:id="rId4" action="ppaction://hlinksldjump"/>
            <a:extLst>
              <a:ext uri="{FF2B5EF4-FFF2-40B4-BE49-F238E27FC236}">
                <a16:creationId xmlns:a16="http://schemas.microsoft.com/office/drawing/2014/main" id="{9232E835-0A4A-87F9-17C4-9AED899A08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8149" y="5778000"/>
            <a:ext cx="1653851" cy="1080000"/>
          </a:xfrm>
          <a:prstGeom prst="rect">
            <a:avLst/>
          </a:prstGeom>
        </p:spPr>
      </p:pic>
    </p:spTree>
    <p:extLst>
      <p:ext uri="{BB962C8B-B14F-4D97-AF65-F5344CB8AC3E}">
        <p14:creationId xmlns:p14="http://schemas.microsoft.com/office/powerpoint/2010/main" val="426751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D99CC-8D10-347D-0A10-F3D78FF07464}"/>
              </a:ext>
            </a:extLst>
          </p:cNvPr>
          <p:cNvSpPr>
            <a:spLocks noGrp="1"/>
          </p:cNvSpPr>
          <p:nvPr>
            <p:ph type="title"/>
          </p:nvPr>
        </p:nvSpPr>
        <p:spPr/>
        <p:txBody>
          <a:bodyPr/>
          <a:lstStyle/>
          <a:p>
            <a:r>
              <a:rPr lang="de-DE" dirty="0"/>
              <a:t>Game, Infos, Links</a:t>
            </a:r>
            <a:endParaRPr lang="de-CH" dirty="0"/>
          </a:p>
        </p:txBody>
      </p:sp>
      <p:sp>
        <p:nvSpPr>
          <p:cNvPr id="3" name="Inhaltsplatzhalter 2">
            <a:extLst>
              <a:ext uri="{FF2B5EF4-FFF2-40B4-BE49-F238E27FC236}">
                <a16:creationId xmlns:a16="http://schemas.microsoft.com/office/drawing/2014/main" id="{0F72D3B6-8D65-D067-15A7-4B12E6AC2660}"/>
              </a:ext>
            </a:extLst>
          </p:cNvPr>
          <p:cNvSpPr>
            <a:spLocks noGrp="1"/>
          </p:cNvSpPr>
          <p:nvPr>
            <p:ph idx="1"/>
          </p:nvPr>
        </p:nvSpPr>
        <p:spPr/>
        <p:txBody>
          <a:bodyPr>
            <a:normAutofit/>
          </a:bodyPr>
          <a:lstStyle/>
          <a:p>
            <a:r>
              <a:rPr lang="de-DE" b="1" dirty="0" err="1"/>
              <a:t>Erklärfilm</a:t>
            </a:r>
            <a:r>
              <a:rPr lang="de-DE" b="1" dirty="0"/>
              <a:t>: „Mobilität“</a:t>
            </a:r>
            <a:br>
              <a:rPr lang="de-DE" b="1" dirty="0"/>
            </a:br>
            <a:r>
              <a:rPr lang="de-DE" dirty="0">
                <a:hlinkClick r:id="rId2"/>
              </a:rPr>
              <a:t>https://youtu.be/uVjTlmOtCXk</a:t>
            </a:r>
            <a:r>
              <a:rPr lang="de-DE" dirty="0"/>
              <a:t> (1:33 Minuten)</a:t>
            </a:r>
          </a:p>
          <a:p>
            <a:pPr marL="0" indent="0">
              <a:buNone/>
            </a:pPr>
            <a:endParaRPr lang="de-DE" dirty="0"/>
          </a:p>
          <a:p>
            <a:r>
              <a:rPr lang="de-CH" b="1" dirty="0"/>
              <a:t>Comparis.ch</a:t>
            </a:r>
            <a:br>
              <a:rPr lang="de-CH" b="1" dirty="0"/>
            </a:br>
            <a:r>
              <a:rPr lang="de-CH" b="1" dirty="0"/>
              <a:t>Privathaftpflichtversicherung</a:t>
            </a:r>
            <a:br>
              <a:rPr lang="de-CH" b="1" dirty="0"/>
            </a:br>
            <a:r>
              <a:rPr lang="de-CH" dirty="0">
                <a:hlinkClick r:id="rId3"/>
              </a:rPr>
              <a:t>https://www.comparis.ch/hausrat-versicherung/privathaftpflicht</a:t>
            </a:r>
            <a:r>
              <a:rPr lang="de-CH" dirty="0"/>
              <a:t> </a:t>
            </a:r>
          </a:p>
          <a:p>
            <a:r>
              <a:rPr lang="de-CH" b="1" dirty="0"/>
              <a:t>ch.ch:</a:t>
            </a:r>
            <a:r>
              <a:rPr lang="de-CH" dirty="0"/>
              <a:t> </a:t>
            </a:r>
            <a:br>
              <a:rPr lang="de-CH" dirty="0"/>
            </a:br>
            <a:r>
              <a:rPr lang="de-CH" dirty="0"/>
              <a:t>Privathaftpflichtversicherung</a:t>
            </a:r>
            <a:br>
              <a:rPr lang="de-CH" dirty="0"/>
            </a:br>
            <a:r>
              <a:rPr lang="de-CH" dirty="0">
                <a:hlinkClick r:id="rId4"/>
              </a:rPr>
              <a:t>https://www.ch.ch/de/versicherungen/privathaftpflichtversicherung/</a:t>
            </a:r>
            <a:r>
              <a:rPr lang="de-CH" dirty="0"/>
              <a:t> </a:t>
            </a:r>
          </a:p>
        </p:txBody>
      </p:sp>
      <p:pic>
        <p:nvPicPr>
          <p:cNvPr id="4" name="Grafik 3" descr="Ein Bild, das Cartoon, Schuhwerk, Kleidung, Poster enthält.&#10;&#10;Automatisch generierte Beschreibung">
            <a:hlinkClick r:id="rId5" action="ppaction://hlinksldjump"/>
            <a:extLst>
              <a:ext uri="{FF2B5EF4-FFF2-40B4-BE49-F238E27FC236}">
                <a16:creationId xmlns:a16="http://schemas.microsoft.com/office/drawing/2014/main" id="{E581BEBE-4292-4FB1-E659-3076DD914B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8149" y="5778000"/>
            <a:ext cx="1653851" cy="1080000"/>
          </a:xfrm>
          <a:prstGeom prst="rect">
            <a:avLst/>
          </a:prstGeom>
        </p:spPr>
      </p:pic>
      <p:pic>
        <p:nvPicPr>
          <p:cNvPr id="5" name="Picture 2">
            <a:extLst>
              <a:ext uri="{FF2B5EF4-FFF2-40B4-BE49-F238E27FC236}">
                <a16:creationId xmlns:a16="http://schemas.microsoft.com/office/drawing/2014/main" id="{D65C82F1-1D47-CAE9-3FB9-360329C97B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2714" y="800213"/>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58079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631</Words>
  <Application>Microsoft Office PowerPoint</Application>
  <PresentationFormat>Breitbild</PresentationFormat>
  <Paragraphs>66</Paragraphs>
  <Slides>9</Slides>
  <Notes>0</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Calibri</vt:lpstr>
      <vt:lpstr>Roboto</vt:lpstr>
      <vt:lpstr>Tahoma</vt:lpstr>
      <vt:lpstr>Wingdings</vt:lpstr>
      <vt:lpstr>Office</vt:lpstr>
      <vt:lpstr>Verhängnisvoller Schlenker</vt:lpstr>
      <vt:lpstr>Inhalte und Ziele des Moduls</vt:lpstr>
      <vt:lpstr>Heimfahrt mit Folgen</vt:lpstr>
      <vt:lpstr>Haftpflichtversicherung – Was ist das?</vt:lpstr>
      <vt:lpstr>Haftpflicht ist nicht gleich Haftpflicht</vt:lpstr>
      <vt:lpstr>Adäquater Kausalzusammenhang</vt:lpstr>
      <vt:lpstr>Privathaftpflichtversicherung</vt:lpstr>
      <vt:lpstr>Aufträge und Aufgabe</vt:lpstr>
      <vt:lpstr>Game, Infos,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1 Reiserversicherung</dc:title>
  <dc:creator>Gregor Jost</dc:creator>
  <cp:lastModifiedBy>Gregor Jost</cp:lastModifiedBy>
  <cp:revision>9</cp:revision>
  <dcterms:created xsi:type="dcterms:W3CDTF">2022-12-12T15:42:21Z</dcterms:created>
  <dcterms:modified xsi:type="dcterms:W3CDTF">2023-10-05T12:19:28Z</dcterms:modified>
</cp:coreProperties>
</file>