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6" r:id="rId9"/>
    <p:sldId id="260"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CE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5" d="100"/>
          <a:sy n="105" d="100"/>
        </p:scale>
        <p:origin x="6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ixabay.com/en/roller-vespa-motor-scooter-vehicle-334802/"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8" name="Gruppieren 7">
            <a:extLst>
              <a:ext uri="{FF2B5EF4-FFF2-40B4-BE49-F238E27FC236}">
                <a16:creationId xmlns:a16="http://schemas.microsoft.com/office/drawing/2014/main" id="{E90A88AB-5333-6DC8-D0FF-FA2D785078F1}"/>
              </a:ext>
            </a:extLst>
          </p:cNvPr>
          <p:cNvGrpSpPr/>
          <p:nvPr userDrawn="1"/>
        </p:nvGrpSpPr>
        <p:grpSpPr>
          <a:xfrm>
            <a:off x="10392000" y="0"/>
            <a:ext cx="1800000" cy="1296000"/>
            <a:chOff x="10260496" y="-134938"/>
            <a:chExt cx="2059056" cy="1325564"/>
          </a:xfrm>
          <a:blipFill dpi="0" rotWithShape="1">
            <a:blip r:embed="rId2">
              <a:extLst>
                <a:ext uri="{837473B0-CC2E-450A-ABE3-18F120FF3D39}">
                  <a1611:picAttrSrcUrl xmlns:a1611="http://schemas.microsoft.com/office/drawing/2016/11/main" r:id="rId3"/>
                </a:ext>
              </a:extLst>
            </a:blip>
            <a:srcRect/>
            <a:stretch>
              <a:fillRect/>
            </a:stretch>
          </a:blipFill>
        </p:grpSpPr>
        <p:sp>
          <p:nvSpPr>
            <p:cNvPr id="9" name="Rechteck 8">
              <a:extLst>
                <a:ext uri="{FF2B5EF4-FFF2-40B4-BE49-F238E27FC236}">
                  <a16:creationId xmlns:a16="http://schemas.microsoft.com/office/drawing/2014/main" id="{436D06EA-34CD-EA92-064A-3E7808969C06}"/>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1499BF6F-2B7D-B615-DA94-DF8E934ACAEF}"/>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7070F34B-6C7C-D715-B50B-8EE86F4A3775}"/>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a:extLst>
                <a:ext uri="{FF2B5EF4-FFF2-40B4-BE49-F238E27FC236}">
                  <a16:creationId xmlns:a16="http://schemas.microsoft.com/office/drawing/2014/main" id="{7CE41215-3D05-E8D4-07F9-EF98FB0DC161}"/>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uVjTlmOtCXk" TargetMode="External"/><Relationship Id="rId7" Type="http://schemas.openxmlformats.org/officeDocument/2006/relationships/image" Target="../media/image9.png"/><Relationship Id="rId2" Type="http://schemas.openxmlformats.org/officeDocument/2006/relationships/hyperlink" Target="https://www.shareyourrisk.ch/s1/e1-etwas-mehr-freihei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hyperlink" Target="https://www.svv.ch/de/branche/schadenversicherung/motorfahrzeugversicherung/teuren-schaeden-am-auto-mit-der-richtige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iknet-learnhub.com/shareyourris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0070C0"/>
                </a:solidFill>
                <a:latin typeface="Tahoma" panose="020B0604030504040204" pitchFamily="34" charset="0"/>
                <a:ea typeface="Tahoma" panose="020B0604030504040204" pitchFamily="34" charset="0"/>
                <a:cs typeface="Tahoma" panose="020B0604030504040204" pitchFamily="34" charset="0"/>
              </a:rPr>
              <a:t>Rolli</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DE" sz="5000" dirty="0">
                <a:solidFill>
                  <a:srgbClr val="C00000"/>
                </a:solidFill>
              </a:rPr>
              <a:t>Fahrzeugversicherungen</a:t>
            </a:r>
            <a:endParaRPr lang="de-CH" dirty="0">
              <a:solidFill>
                <a:srgbClr val="C00000"/>
              </a:solidFill>
            </a:endParaRP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526914" y="4323496"/>
            <a:ext cx="1733005" cy="477054"/>
          </a:xfrm>
          <a:prstGeom prst="rect">
            <a:avLst/>
          </a:prstGeom>
          <a:noFill/>
        </p:spPr>
        <p:txBody>
          <a:bodyPr wrap="square" rtlCol="0">
            <a:spAutoFit/>
          </a:bodyPr>
          <a:lstStyle/>
          <a:p>
            <a:r>
              <a:rPr lang="de-CH" sz="2500" b="1" dirty="0">
                <a:solidFill>
                  <a:srgbClr val="7030A0"/>
                </a:solidFill>
                <a:latin typeface="Tahoma" panose="020B0604030504040204" pitchFamily="34" charset="0"/>
                <a:ea typeface="Tahoma" panose="020B0604030504040204" pitchFamily="34" charset="0"/>
                <a:cs typeface="Tahoma" panose="020B0604030504040204" pitchFamily="34" charset="0"/>
              </a:rPr>
              <a:t>Modul 4</a:t>
            </a:r>
          </a:p>
        </p:txBody>
      </p:sp>
      <p:pic>
        <p:nvPicPr>
          <p:cNvPr id="6" name="Grafik 5">
            <a:extLst>
              <a:ext uri="{FF2B5EF4-FFF2-40B4-BE49-F238E27FC236}">
                <a16:creationId xmlns:a16="http://schemas.microsoft.com/office/drawing/2014/main" id="{8000B10E-09E4-914D-7239-74E027CF5546}"/>
              </a:ext>
            </a:extLst>
          </p:cNvPr>
          <p:cNvPicPr>
            <a:picLocks noChangeAspect="1"/>
          </p:cNvPicPr>
          <p:nvPr/>
        </p:nvPicPr>
        <p:blipFill rotWithShape="1">
          <a:blip r:embed="rId5"/>
          <a:srcRect t="7878" r="1238"/>
          <a:stretch/>
        </p:blipFill>
        <p:spPr>
          <a:xfrm>
            <a:off x="9510156" y="5225342"/>
            <a:ext cx="2315688" cy="1440000"/>
          </a:xfrm>
          <a:prstGeom prst="rect">
            <a:avLst/>
          </a:prstGeom>
        </p:spPr>
      </p:pic>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09" fill="hold"/>
                                        <p:tgtEl>
                                          <p:spTgt spid="11"/>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par>
                          <p:cTn id="13" fill="hold">
                            <p:stCondLst>
                              <p:cond delay="112509"/>
                            </p:stCondLst>
                            <p:childTnLst>
                              <p:par>
                                <p:cTn id="14" presetID="31"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a:xfrm>
            <a:off x="838199" y="1825625"/>
            <a:ext cx="10796451" cy="4351338"/>
          </a:xfrm>
        </p:spPr>
        <p:txBody>
          <a:bodyPr>
            <a:normAutofit/>
          </a:bodyPr>
          <a:lstStyle/>
          <a:p>
            <a:r>
              <a:rPr lang="de-DE" sz="2200" b="1" dirty="0"/>
              <a:t>Web-Game:</a:t>
            </a:r>
            <a:r>
              <a:rPr lang="de-DE" sz="2200" dirty="0"/>
              <a:t> Etwas mehr Freiheit</a:t>
            </a:r>
            <a:br>
              <a:rPr lang="de-DE" sz="2200" dirty="0"/>
            </a:br>
            <a:r>
              <a:rPr lang="de-DE" sz="2200" dirty="0">
                <a:hlinkClick r:id="rId2"/>
              </a:rPr>
              <a:t>https://www.shareyourrisk.ch/s1/e1-etwas-mehr-freiheit/</a:t>
            </a:r>
            <a:r>
              <a:rPr lang="de-DE" sz="2200" dirty="0"/>
              <a:t> </a:t>
            </a:r>
          </a:p>
          <a:p>
            <a:endParaRPr lang="de-DE" sz="2200" dirty="0"/>
          </a:p>
          <a:p>
            <a:r>
              <a:rPr lang="de-DE" sz="2200" b="1" dirty="0" err="1"/>
              <a:t>Erklärfilm</a:t>
            </a:r>
            <a:r>
              <a:rPr lang="de-DE" sz="2200" b="1" dirty="0"/>
              <a:t>: „Mobilität“</a:t>
            </a:r>
            <a:br>
              <a:rPr lang="de-DE" sz="2200" b="1" dirty="0"/>
            </a:br>
            <a:r>
              <a:rPr lang="de-DE" sz="2200" dirty="0">
                <a:hlinkClick r:id="rId3"/>
              </a:rPr>
              <a:t>https://youtu.be/uVjTlmOtCXk</a:t>
            </a:r>
            <a:r>
              <a:rPr lang="de-DE" sz="2200" dirty="0"/>
              <a:t> (1:33 Minuten)</a:t>
            </a:r>
          </a:p>
          <a:p>
            <a:pPr marL="0" indent="0">
              <a:buNone/>
            </a:pPr>
            <a:endParaRPr lang="de-DE" sz="2200" dirty="0"/>
          </a:p>
          <a:p>
            <a:r>
              <a:rPr lang="de-CH" sz="2200" b="1" dirty="0"/>
              <a:t>Schweizerischer Versicherungsverband SVV</a:t>
            </a:r>
            <a:r>
              <a:rPr lang="de-CH" sz="2200" dirty="0"/>
              <a:t>, </a:t>
            </a:r>
            <a:br>
              <a:rPr lang="de-CH" sz="2200" dirty="0"/>
            </a:br>
            <a:r>
              <a:rPr lang="de-CH" sz="2200" dirty="0"/>
              <a:t>Teuren Schäden am Auto mit der richtigen Motorfahrzeugversicherung begegnen</a:t>
            </a:r>
            <a:br>
              <a:rPr lang="de-CH" sz="2200" dirty="0"/>
            </a:br>
            <a:r>
              <a:rPr lang="de-DE" sz="2200" dirty="0">
                <a:hlinkClick r:id="rId4"/>
              </a:rPr>
              <a:t>Teuren Schäden am Auto mit der richtigen Motorfahrzeugversicherung begegnen | SVV</a:t>
            </a:r>
            <a:endParaRPr lang="de-CH" sz="2200" dirty="0"/>
          </a:p>
        </p:txBody>
      </p:sp>
      <p:pic>
        <p:nvPicPr>
          <p:cNvPr id="5" name="Grafik 4">
            <a:hlinkClick r:id="rId5" action="ppaction://hlinksldjump"/>
            <a:extLst>
              <a:ext uri="{FF2B5EF4-FFF2-40B4-BE49-F238E27FC236}">
                <a16:creationId xmlns:a16="http://schemas.microsoft.com/office/drawing/2014/main" id="{CDEF7E2B-A948-9C0D-BE37-F13D011F47D1}"/>
              </a:ext>
            </a:extLst>
          </p:cNvPr>
          <p:cNvPicPr>
            <a:picLocks noChangeAspect="1"/>
          </p:cNvPicPr>
          <p:nvPr/>
        </p:nvPicPr>
        <p:blipFill rotWithShape="1">
          <a:blip r:embed="rId6"/>
          <a:srcRect t="7878" r="1238"/>
          <a:stretch/>
        </p:blipFill>
        <p:spPr>
          <a:xfrm>
            <a:off x="10455234" y="5778000"/>
            <a:ext cx="1736766" cy="1080000"/>
          </a:xfrm>
          <a:prstGeom prst="rect">
            <a:avLst/>
          </a:prstGeom>
        </p:spPr>
      </p:pic>
      <p:pic>
        <p:nvPicPr>
          <p:cNvPr id="4" name="Picture 2">
            <a:extLst>
              <a:ext uri="{FF2B5EF4-FFF2-40B4-BE49-F238E27FC236}">
                <a16:creationId xmlns:a16="http://schemas.microsoft.com/office/drawing/2014/main" id="{9AE9E3BD-7B2F-05C1-4D58-684DB9D87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pic>
        <p:nvPicPr>
          <p:cNvPr id="7" name="Inhaltsplatzhalter 6">
            <a:extLst>
              <a:ext uri="{FF2B5EF4-FFF2-40B4-BE49-F238E27FC236}">
                <a16:creationId xmlns:a16="http://schemas.microsoft.com/office/drawing/2014/main" id="{471ABCD2-E39F-D5B5-9300-092EA20D1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3036" y="0"/>
            <a:ext cx="1778964" cy="1440000"/>
          </a:xfrm>
        </p:spPr>
      </p:pic>
      <p:sp>
        <p:nvSpPr>
          <p:cNvPr id="10" name="Textfeld 9">
            <a:extLst>
              <a:ext uri="{FF2B5EF4-FFF2-40B4-BE49-F238E27FC236}">
                <a16:creationId xmlns:a16="http://schemas.microsoft.com/office/drawing/2014/main" id="{F90EC3CA-0243-530C-795C-1EE3F1A46989}"/>
              </a:ext>
            </a:extLst>
          </p:cNvPr>
          <p:cNvSpPr txBox="1"/>
          <p:nvPr/>
        </p:nvSpPr>
        <p:spPr>
          <a:xfrm>
            <a:off x="372140" y="1527483"/>
            <a:ext cx="10409274" cy="2785378"/>
          </a:xfrm>
          <a:prstGeom prst="rect">
            <a:avLst/>
          </a:prstGeom>
          <a:noFill/>
        </p:spPr>
        <p:txBody>
          <a:bodyPr wrap="square" rtlCol="0">
            <a:spAutoFit/>
          </a:bodyPr>
          <a:lstStyle/>
          <a:p>
            <a:r>
              <a:rPr lang="de-CH" sz="2500" dirty="0">
                <a:latin typeface="Tahoma" panose="020B0604030504040204" pitchFamily="34" charset="0"/>
                <a:ea typeface="Tahoma" panose="020B0604030504040204" pitchFamily="34" charset="0"/>
                <a:cs typeface="Tahoma" panose="020B0604030504040204" pitchFamily="34" charset="0"/>
                <a:hlinkClick r:id="rId3" action="ppaction://hlinksldjump"/>
              </a:rPr>
              <a:t>Ein Traum wird wahr! </a:t>
            </a: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Fahrzeugversicherung – Was ist das?</a:t>
            </a:r>
            <a:endPar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Aufträge und Aufgaben </a:t>
            </a:r>
            <a:br>
              <a:rPr lang="de-CH" sz="2500" dirty="0">
                <a:latin typeface="Tahoma" panose="020B0604030504040204" pitchFamily="34" charset="0"/>
                <a:ea typeface="Tahoma" panose="020B0604030504040204" pitchFamily="34" charset="0"/>
                <a:cs typeface="Tahoma" panose="020B0604030504040204" pitchFamily="34" charset="0"/>
              </a:rPr>
            </a:br>
            <a:endParaRPr lang="de-CH" sz="2500" dirty="0">
              <a:latin typeface="Tahoma" panose="020B0604030504040204" pitchFamily="34" charset="0"/>
              <a:ea typeface="Tahoma" panose="020B0604030504040204" pitchFamily="34" charset="0"/>
              <a:cs typeface="Tahoma" panose="020B0604030504040204" pitchFamily="34" charset="0"/>
            </a:endParaRPr>
          </a:p>
          <a:p>
            <a:r>
              <a:rPr lang="de-CH" sz="2500" dirty="0">
                <a:latin typeface="Tahoma" panose="020B0604030504040204" pitchFamily="34" charset="0"/>
                <a:ea typeface="Tahoma" panose="020B0604030504040204" pitchFamily="34" charset="0"/>
                <a:cs typeface="Tahoma" panose="020B0604030504040204" pitchFamily="34" charset="0"/>
                <a:hlinkClick r:id="rId6" action="ppaction://hlinksldjump"/>
              </a:rPr>
              <a:t>Game, Zusatzinformationen, Links</a:t>
            </a:r>
            <a:endParaRPr lang="de-CH" sz="25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2031325"/>
            <a:chOff x="1530390" y="4610517"/>
            <a:chExt cx="6155875" cy="2031325"/>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2031325"/>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welche Möglichkeiten es gibt, um ein Fahrzeug zu versichern.</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zukünftig selbst entscheiden, welche Versicherung für dein Fahrzeug sinnvoll ist.</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808405" y="4610517"/>
              <a:ext cx="65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4813403F-8110-0556-DDD6-DD9293E2490A}"/>
              </a:ext>
            </a:extLst>
          </p:cNvPr>
          <p:cNvGrpSpPr/>
          <p:nvPr/>
        </p:nvGrpSpPr>
        <p:grpSpPr>
          <a:xfrm>
            <a:off x="9101542" y="4148852"/>
            <a:ext cx="2438400" cy="2361881"/>
            <a:chOff x="9101542" y="4148852"/>
            <a:chExt cx="2438400" cy="2361881"/>
          </a:xfrm>
        </p:grpSpPr>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pic>
          <p:nvPicPr>
            <p:cNvPr id="13" name="Grafik 12">
              <a:extLst>
                <a:ext uri="{FF2B5EF4-FFF2-40B4-BE49-F238E27FC236}">
                  <a16:creationId xmlns:a16="http://schemas.microsoft.com/office/drawing/2014/main" id="{E2EB8246-D478-EE01-5EB9-D22A986ED6C3}"/>
                </a:ext>
              </a:extLst>
            </p:cNvPr>
            <p:cNvPicPr>
              <a:picLocks noChangeAspect="1"/>
            </p:cNvPicPr>
            <p:nvPr/>
          </p:nvPicPr>
          <p:blipFill rotWithShape="1">
            <a:blip r:embed="rId9"/>
            <a:srcRect t="7878" r="1238"/>
            <a:stretch/>
          </p:blipFill>
          <p:spPr>
            <a:xfrm>
              <a:off x="9162898" y="5070733"/>
              <a:ext cx="2315688" cy="1440000"/>
            </a:xfrm>
            <a:prstGeom prst="rect">
              <a:avLst/>
            </a:prstGeom>
          </p:spPr>
        </p:pic>
      </p:gr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 calcmode="lin" valueType="num">
                                      <p:cBhvr additive="base">
                                        <p:cTn id="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DE" dirty="0"/>
              <a:t>E</a:t>
            </a:r>
            <a:r>
              <a:rPr lang="de-CH" dirty="0"/>
              <a:t>in Traum wird wahr!</a:t>
            </a:r>
          </a:p>
        </p:txBody>
      </p:sp>
      <p:sp>
        <p:nvSpPr>
          <p:cNvPr id="8" name="Textfeld 7">
            <a:extLst>
              <a:ext uri="{FF2B5EF4-FFF2-40B4-BE49-F238E27FC236}">
                <a16:creationId xmlns:a16="http://schemas.microsoft.com/office/drawing/2014/main" id="{CB0C4E27-6A52-A026-F52C-F724A6548141}"/>
              </a:ext>
            </a:extLst>
          </p:cNvPr>
          <p:cNvSpPr txBox="1"/>
          <p:nvPr/>
        </p:nvSpPr>
        <p:spPr>
          <a:xfrm>
            <a:off x="4389120" y="2189520"/>
            <a:ext cx="7290438" cy="3416320"/>
          </a:xfrm>
          <a:prstGeom prst="rect">
            <a:avLst/>
          </a:prstGeom>
          <a:noFill/>
        </p:spPr>
        <p:txBody>
          <a:bodyPr wrap="square" rtlCol="0">
            <a:spAutoFit/>
          </a:bodyPr>
          <a:lstStyle/>
          <a:p>
            <a:r>
              <a:rPr lang="de-CH" dirty="0"/>
              <a:t>Schon seit ewiger Zeit träumt Laura von einem eigenen Motorroller. Dank einem grosszügigen Geldgeschenk von ihren Grosseltern steht diesem Traum nun nichts mehr im Wege.</a:t>
            </a:r>
          </a:p>
          <a:p>
            <a:r>
              <a:rPr lang="de-CH" dirty="0"/>
              <a:t>Bereits am nächsten Tag ersteht sie bei einem Motorradhändler in der Nähe ein brandneues Model, das sie liebevoll «Rolli» tauft.</a:t>
            </a:r>
          </a:p>
          <a:p>
            <a:r>
              <a:rPr lang="de-CH" dirty="0"/>
              <a:t>Sie möchte natürlich sofort darauf losflitzen und Rolli all ihren Freundinnen und Freunden vorführen. Leider muss die erste Spritztour aber noch verschoben werden – die Nummernschilder hat Laura vergessen. Diese gibt es nur auf dem Strassenverkehrsamt und nur mit einer gültigen Versicherung.</a:t>
            </a:r>
          </a:p>
          <a:p>
            <a:endParaRPr lang="de-CH" dirty="0"/>
          </a:p>
          <a:p>
            <a:r>
              <a:rPr lang="de-CH" b="1" dirty="0">
                <a:solidFill>
                  <a:srgbClr val="7030A0"/>
                </a:solidFill>
              </a:rPr>
              <a:t>Wie das genau geregelt ist, erfährst du in diesem Modul.  Freie Fahrt!</a:t>
            </a:r>
          </a:p>
        </p:txBody>
      </p:sp>
      <p:pic>
        <p:nvPicPr>
          <p:cNvPr id="4" name="Grafik 3">
            <a:hlinkClick r:id="rId2" action="ppaction://hlinksldjump"/>
            <a:extLst>
              <a:ext uri="{FF2B5EF4-FFF2-40B4-BE49-F238E27FC236}">
                <a16:creationId xmlns:a16="http://schemas.microsoft.com/office/drawing/2014/main" id="{8486457A-C991-A8D2-D160-2CEAC5D8733B}"/>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15" name="Inhaltsplatzhalter 14">
            <a:extLst>
              <a:ext uri="{FF2B5EF4-FFF2-40B4-BE49-F238E27FC236}">
                <a16:creationId xmlns:a16="http://schemas.microsoft.com/office/drawing/2014/main" id="{63CB8FE8-B339-A80F-511F-1274840D572E}"/>
              </a:ext>
            </a:extLst>
          </p:cNvPr>
          <p:cNvPicPr>
            <a:picLocks noGrp="1" noChangeAspect="1"/>
          </p:cNvPicPr>
          <p:nvPr>
            <p:ph idx="1"/>
          </p:nvPr>
        </p:nvPicPr>
        <p:blipFill>
          <a:blip r:embed="rId4"/>
          <a:stretch>
            <a:fillRect/>
          </a:stretch>
        </p:blipFill>
        <p:spPr>
          <a:xfrm>
            <a:off x="1309612" y="2403680"/>
            <a:ext cx="2972106" cy="2988000"/>
          </a:xfr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normAutofit/>
          </a:bodyPr>
          <a:lstStyle/>
          <a:p>
            <a:r>
              <a:rPr lang="de-CH" sz="4500" dirty="0"/>
              <a:t>Fahrzeugversicherung – Was ist das?</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normAutofit/>
          </a:bodyPr>
          <a:lstStyle/>
          <a:p>
            <a:pPr marL="0" indent="0" algn="just">
              <a:buNone/>
            </a:pPr>
            <a:r>
              <a:rPr lang="de-CH" sz="2400" dirty="0"/>
              <a:t>Wer mit einem Fahrzeug am Verkehr teilnimmt, setzt sich dadurch auch Gefahren aus. Auch Laura überlegt sich natürlich, was bei einer Ausfahrt mit dem Roller neben dem ganzen Spass passieren könnte. </a:t>
            </a:r>
          </a:p>
          <a:p>
            <a:pPr marL="0" indent="0" algn="just">
              <a:buNone/>
            </a:pPr>
            <a:endParaRPr lang="de-CH" sz="2400" b="1" dirty="0">
              <a:solidFill>
                <a:srgbClr val="1B1B1B"/>
              </a:solidFill>
              <a:latin typeface="Roboto" panose="02000000000000000000" pitchFamily="2" charset="0"/>
            </a:endParaRPr>
          </a:p>
          <a:p>
            <a:pPr marL="0" indent="0" algn="just">
              <a:buNone/>
            </a:pPr>
            <a:r>
              <a:rPr lang="de-CH" sz="2400" b="1" dirty="0">
                <a:solidFill>
                  <a:srgbClr val="1B1B1B"/>
                </a:solidFill>
                <a:latin typeface="Roboto" panose="02000000000000000000" pitchFamily="2" charset="0"/>
              </a:rPr>
              <a:t>Doch welche Möglichkeiten gibt es da?</a:t>
            </a:r>
          </a:p>
          <a:p>
            <a:pPr>
              <a:buFont typeface="Wingdings" panose="05000000000000000000" pitchFamily="2" charset="2"/>
              <a:buChar char="§"/>
            </a:pPr>
            <a:r>
              <a:rPr lang="de-CH" sz="2400" dirty="0">
                <a:solidFill>
                  <a:srgbClr val="1B1B1B"/>
                </a:solidFill>
                <a:latin typeface="Roboto" panose="02000000000000000000" pitchFamily="2" charset="0"/>
                <a:hlinkClick r:id="rId2" action="ppaction://hlinksldjump"/>
              </a:rPr>
              <a:t>Schutz vor Gefahren</a:t>
            </a:r>
            <a:endParaRPr lang="de-CH" sz="2400" dirty="0">
              <a:solidFill>
                <a:srgbClr val="1B1B1B"/>
              </a:solidFill>
              <a:latin typeface="Roboto" panose="02000000000000000000" pitchFamily="2" charset="0"/>
            </a:endParaRPr>
          </a:p>
          <a:p>
            <a:pPr>
              <a:buFont typeface="Wingdings" panose="05000000000000000000" pitchFamily="2" charset="2"/>
              <a:buChar char="§"/>
            </a:pPr>
            <a:r>
              <a:rPr lang="de-CH" sz="2400" dirty="0">
                <a:solidFill>
                  <a:srgbClr val="1B1B1B"/>
                </a:solidFill>
                <a:latin typeface="Roboto" panose="02000000000000000000" pitchFamily="2" charset="0"/>
                <a:hlinkClick r:id="rId3" action="ppaction://hlinksldjump"/>
              </a:rPr>
              <a:t>Obligatorische Bausteine</a:t>
            </a:r>
            <a:endParaRPr lang="de-CH" sz="2400" dirty="0">
              <a:solidFill>
                <a:srgbClr val="1B1B1B"/>
              </a:solidFill>
              <a:latin typeface="Roboto" panose="02000000000000000000" pitchFamily="2" charset="0"/>
            </a:endParaRPr>
          </a:p>
          <a:p>
            <a:pPr>
              <a:buFont typeface="Wingdings" panose="05000000000000000000" pitchFamily="2" charset="2"/>
              <a:buChar char="§"/>
            </a:pPr>
            <a:r>
              <a:rPr lang="de-CH" sz="2400" dirty="0">
                <a:solidFill>
                  <a:srgbClr val="1B1B1B"/>
                </a:solidFill>
                <a:latin typeface="Roboto" panose="02000000000000000000" pitchFamily="2" charset="0"/>
                <a:hlinkClick r:id="rId4" action="ppaction://hlinksldjump"/>
              </a:rPr>
              <a:t>Freiwillige Bausteine</a:t>
            </a:r>
            <a:endParaRPr lang="de-CH" sz="2400" dirty="0">
              <a:solidFill>
                <a:srgbClr val="1B1B1B"/>
              </a:solidFill>
              <a:latin typeface="Roboto" panose="02000000000000000000" pitchFamily="2" charset="0"/>
            </a:endParaRPr>
          </a:p>
          <a:p>
            <a:pPr>
              <a:buFont typeface="Wingdings" panose="05000000000000000000" pitchFamily="2" charset="2"/>
              <a:buChar char="§"/>
            </a:pPr>
            <a:r>
              <a:rPr lang="de-CH" sz="2400" dirty="0">
                <a:solidFill>
                  <a:srgbClr val="1B1B1B"/>
                </a:solidFill>
                <a:latin typeface="Roboto" panose="02000000000000000000" pitchFamily="2" charset="0"/>
                <a:hlinkClick r:id="rId5" action="ppaction://hlinksldjump"/>
              </a:rPr>
              <a:t>Fazit</a:t>
            </a:r>
            <a:endParaRPr lang="de-CH" sz="2400" dirty="0">
              <a:solidFill>
                <a:srgbClr val="1B1B1B"/>
              </a:solidFill>
              <a:latin typeface="Roboto" panose="02000000000000000000" pitchFamily="2" charset="0"/>
            </a:endParaRPr>
          </a:p>
          <a:p>
            <a:pPr marL="0" indent="0">
              <a:buNone/>
            </a:pPr>
            <a:endParaRPr lang="de-CH" dirty="0"/>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7654833" y="3614058"/>
            <a:ext cx="3310621" cy="1200329"/>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Versicherungs-Möglichkeiten,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Grafik 3">
            <a:hlinkClick r:id="rId6" action="ppaction://hlinksldjump"/>
            <a:extLst>
              <a:ext uri="{FF2B5EF4-FFF2-40B4-BE49-F238E27FC236}">
                <a16:creationId xmlns:a16="http://schemas.microsoft.com/office/drawing/2014/main" id="{196DDF01-866C-BA1C-2AA8-E0545B9462BF}"/>
              </a:ext>
            </a:extLst>
          </p:cNvPr>
          <p:cNvPicPr>
            <a:picLocks noChangeAspect="1"/>
          </p:cNvPicPr>
          <p:nvPr/>
        </p:nvPicPr>
        <p:blipFill rotWithShape="1">
          <a:blip r:embed="rId7"/>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lstStyle/>
          <a:p>
            <a:r>
              <a:rPr lang="de-DE" dirty="0"/>
              <a:t>Schutz vor Gefahren</a:t>
            </a:r>
            <a:endParaRPr lang="de-CH"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p:txBody>
          <a:bodyPr>
            <a:normAutofit/>
          </a:bodyPr>
          <a:lstStyle/>
          <a:p>
            <a:pPr marL="0" indent="0">
              <a:buNone/>
            </a:pPr>
            <a:r>
              <a:rPr lang="de-DE" sz="2200" dirty="0"/>
              <a:t>Laura kommen folgende </a:t>
            </a:r>
            <a:r>
              <a:rPr lang="de-DE" sz="2200" b="1" dirty="0"/>
              <a:t>Gefahrensituationen</a:t>
            </a:r>
            <a:r>
              <a:rPr lang="de-DE" sz="2200" dirty="0"/>
              <a:t> und </a:t>
            </a:r>
            <a:r>
              <a:rPr lang="de-DE" sz="2200" b="1" dirty="0"/>
              <a:t>Risken</a:t>
            </a:r>
            <a:r>
              <a:rPr lang="de-DE" sz="2200" dirty="0"/>
              <a:t> bei einer Rollerausfahrt in den Sinn:</a:t>
            </a:r>
          </a:p>
          <a:p>
            <a:pPr marL="0" indent="0">
              <a:buNone/>
            </a:pPr>
            <a:endParaRPr lang="de-DE" sz="2200" dirty="0"/>
          </a:p>
          <a:p>
            <a:pPr>
              <a:buFont typeface="Wingdings" panose="05000000000000000000" pitchFamily="2" charset="2"/>
              <a:buChar char="Ø"/>
            </a:pPr>
            <a:r>
              <a:rPr lang="de-DE" sz="2200" dirty="0"/>
              <a:t>Sachschäden am eigenen Fahrzeug oder fremden Eigentum</a:t>
            </a:r>
          </a:p>
          <a:p>
            <a:pPr>
              <a:buFont typeface="Wingdings" panose="05000000000000000000" pitchFamily="2" charset="2"/>
              <a:buChar char="Ø"/>
            </a:pPr>
            <a:r>
              <a:rPr lang="de-DE" sz="2200" dirty="0"/>
              <a:t>Beschädigung, Diebstahl oder Zerstörung des eigenen  Fahrzeuges</a:t>
            </a:r>
          </a:p>
          <a:p>
            <a:pPr>
              <a:buFont typeface="Wingdings" panose="05000000000000000000" pitchFamily="2" charset="2"/>
              <a:buChar char="Ø"/>
            </a:pPr>
            <a:r>
              <a:rPr lang="de-DE" sz="2200" dirty="0"/>
              <a:t>Verletzung oder Tötung von Menschen</a:t>
            </a:r>
          </a:p>
          <a:p>
            <a:pPr>
              <a:buFont typeface="Wingdings" panose="05000000000000000000" pitchFamily="2" charset="2"/>
              <a:buChar char="Ø"/>
            </a:pPr>
            <a:r>
              <a:rPr lang="de-DE" sz="2200" dirty="0"/>
              <a:t>Verletzung von Verkehrsregeln</a:t>
            </a:r>
          </a:p>
          <a:p>
            <a:pPr marL="0" indent="0" algn="just">
              <a:buNone/>
            </a:pPr>
            <a:endParaRPr lang="de-DE" dirty="0"/>
          </a:p>
          <a:p>
            <a:pPr marL="0" indent="0" algn="just">
              <a:buNone/>
            </a:pPr>
            <a:r>
              <a:rPr lang="de-DE" sz="2200" dirty="0">
                <a:solidFill>
                  <a:srgbClr val="4472C4"/>
                </a:solidFill>
              </a:rPr>
              <a:t>Natürlich hofft Laura, das nichts davon passiert. Im Falle eines Falles kann aber eine Versicherung unterstützen, die Folgen eines Schadens zu tragen.</a:t>
            </a:r>
            <a:endParaRPr lang="de-CH" sz="2200" i="1" dirty="0">
              <a:solidFill>
                <a:srgbClr val="4472C4"/>
              </a:solidFill>
            </a:endParaRPr>
          </a:p>
        </p:txBody>
      </p:sp>
      <p:pic>
        <p:nvPicPr>
          <p:cNvPr id="5" name="Grafik 4">
            <a:hlinkClick r:id="rId2" action="ppaction://hlinksldjump"/>
            <a:extLst>
              <a:ext uri="{FF2B5EF4-FFF2-40B4-BE49-F238E27FC236}">
                <a16:creationId xmlns:a16="http://schemas.microsoft.com/office/drawing/2014/main" id="{02A04C35-7B8A-F2B7-5FB5-3FB2CA8DF4C2}"/>
              </a:ext>
            </a:extLst>
          </p:cNvPr>
          <p:cNvPicPr>
            <a:picLocks noChangeAspect="1"/>
          </p:cNvPicPr>
          <p:nvPr/>
        </p:nvPicPr>
        <p:blipFill rotWithShape="1">
          <a:blip r:embed="rId3"/>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10543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5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Obligatorische Bausteine</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p:txBody>
          <a:bodyPr>
            <a:normAutofit/>
          </a:bodyPr>
          <a:lstStyle/>
          <a:p>
            <a:pPr marL="0" indent="0">
              <a:buNone/>
            </a:pPr>
            <a:r>
              <a:rPr lang="de-DE" sz="2200" dirty="0"/>
              <a:t>Laura hat bereits festgestellt, dass sie ohne Nummernschilder nicht fahren darf. </a:t>
            </a:r>
          </a:p>
          <a:p>
            <a:pPr marL="0" indent="0">
              <a:buNone/>
            </a:pPr>
            <a:r>
              <a:rPr lang="de-DE" sz="2200" dirty="0"/>
              <a:t>Diese erhält sie aber nur, wenn sie eine </a:t>
            </a:r>
            <a:r>
              <a:rPr lang="de-DE" sz="2200" b="1" dirty="0"/>
              <a:t>Motorfahrzeughaftpflichtversicherung</a:t>
            </a:r>
            <a:r>
              <a:rPr lang="de-DE" sz="2200" dirty="0"/>
              <a:t> </a:t>
            </a:r>
            <a:r>
              <a:rPr lang="de-DE" sz="2200" dirty="0" err="1"/>
              <a:t>abschliesst</a:t>
            </a:r>
            <a:r>
              <a:rPr lang="de-DE" sz="2200" dirty="0"/>
              <a:t>. Diese Versicherung ist also für </a:t>
            </a:r>
            <a:r>
              <a:rPr lang="de-DE" sz="2200" b="1" dirty="0"/>
              <a:t>alle Fahrzeughalter obligatorisch</a:t>
            </a:r>
            <a:r>
              <a:rPr lang="de-DE" sz="2200" dirty="0"/>
              <a:t>.</a:t>
            </a:r>
          </a:p>
          <a:p>
            <a:pPr marL="0" indent="0">
              <a:buNone/>
            </a:pPr>
            <a:endParaRPr lang="de-DE" sz="2200" i="1" dirty="0"/>
          </a:p>
          <a:p>
            <a:pPr marL="0" indent="0">
              <a:buNone/>
            </a:pPr>
            <a:endParaRPr lang="de-DE" sz="2200" i="1" dirty="0"/>
          </a:p>
          <a:p>
            <a:pPr marL="0" indent="0">
              <a:buNone/>
            </a:pPr>
            <a:r>
              <a:rPr lang="de-DE" sz="2200" i="1" dirty="0">
                <a:solidFill>
                  <a:srgbClr val="4472C4"/>
                </a:solidFill>
              </a:rPr>
              <a:t>Sollte Laura in einen Unfall verwickelt sein und einen Schaden an einem anderen Fahrzeug oder einer anderen Person verursachen, kommt diese Versicherung für die finanziellen Forderungen, die entstehen, auf. </a:t>
            </a:r>
            <a:endParaRPr lang="de-CH" sz="2200" i="1" dirty="0">
              <a:solidFill>
                <a:srgbClr val="4472C4"/>
              </a:solidFill>
            </a:endParaRPr>
          </a:p>
        </p:txBody>
      </p:sp>
      <p:pic>
        <p:nvPicPr>
          <p:cNvPr id="5" name="Grafik 4">
            <a:hlinkClick r:id="rId2" action="ppaction://hlinksldjump"/>
            <a:extLst>
              <a:ext uri="{FF2B5EF4-FFF2-40B4-BE49-F238E27FC236}">
                <a16:creationId xmlns:a16="http://schemas.microsoft.com/office/drawing/2014/main" id="{AF1DD19B-8C92-155D-46BE-AD03C674EBBB}"/>
              </a:ext>
            </a:extLst>
          </p:cNvPr>
          <p:cNvPicPr>
            <a:picLocks noChangeAspect="1"/>
          </p:cNvPicPr>
          <p:nvPr/>
        </p:nvPicPr>
        <p:blipFill rotWithShape="1">
          <a:blip r:embed="rId3"/>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35067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Freiwillige Bausteine</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Autofit/>
          </a:bodyPr>
          <a:lstStyle/>
          <a:p>
            <a:pPr marL="0" indent="0">
              <a:buNone/>
            </a:pPr>
            <a:r>
              <a:rPr lang="de-DE" sz="1800" i="1" dirty="0">
                <a:solidFill>
                  <a:srgbClr val="4472C4"/>
                </a:solidFill>
              </a:rPr>
              <a:t>Falls Laura ihr </a:t>
            </a:r>
            <a:r>
              <a:rPr lang="de-DE" sz="1800" b="1" i="1" dirty="0">
                <a:solidFill>
                  <a:srgbClr val="4472C4"/>
                </a:solidFill>
              </a:rPr>
              <a:t>eigenes Fahrzeug </a:t>
            </a:r>
            <a:r>
              <a:rPr lang="de-DE" sz="1800" i="1" dirty="0">
                <a:solidFill>
                  <a:srgbClr val="4472C4"/>
                </a:solidFill>
              </a:rPr>
              <a:t>beschädigt, z. B. bei einem Selbstunfall, kommt eine </a:t>
            </a:r>
            <a:r>
              <a:rPr lang="de-DE" sz="1800" b="1" i="1" dirty="0">
                <a:solidFill>
                  <a:srgbClr val="4472C4"/>
                </a:solidFill>
              </a:rPr>
              <a:t>Motofahrzeugkaskoversicherung</a:t>
            </a:r>
            <a:r>
              <a:rPr lang="de-DE" sz="1800" i="1" dirty="0">
                <a:solidFill>
                  <a:srgbClr val="4472C4"/>
                </a:solidFill>
              </a:rPr>
              <a:t> für den Schaden auf.</a:t>
            </a:r>
          </a:p>
          <a:p>
            <a:pPr marL="0" indent="0">
              <a:buNone/>
            </a:pPr>
            <a:r>
              <a:rPr lang="de-DE" sz="1800" dirty="0"/>
              <a:t>Diese ist </a:t>
            </a:r>
            <a:r>
              <a:rPr lang="de-DE" sz="1800" b="1" dirty="0"/>
              <a:t>freiwillig</a:t>
            </a:r>
            <a:r>
              <a:rPr lang="de-DE" sz="1800" dirty="0"/>
              <a:t> und muss </a:t>
            </a:r>
            <a:r>
              <a:rPr lang="de-DE" sz="1800" b="1" dirty="0"/>
              <a:t>vorgängig</a:t>
            </a:r>
            <a:r>
              <a:rPr lang="de-DE" sz="1800" dirty="0"/>
              <a:t> abgeschlossen werden.</a:t>
            </a:r>
          </a:p>
          <a:p>
            <a:pPr marL="0" indent="0">
              <a:buNone/>
            </a:pPr>
            <a:endParaRPr lang="de-DE" sz="1800" dirty="0"/>
          </a:p>
          <a:p>
            <a:pPr marL="0" indent="0">
              <a:buNone/>
            </a:pPr>
            <a:r>
              <a:rPr lang="de-CH" sz="1800" dirty="0"/>
              <a:t>Ausserdem kann Laura eine </a:t>
            </a:r>
            <a:r>
              <a:rPr lang="de-CH" sz="1800" b="1" dirty="0"/>
              <a:t>Insassenunfallversicherung</a:t>
            </a:r>
            <a:r>
              <a:rPr lang="de-CH" sz="1800" dirty="0"/>
              <a:t> abschliessen, so sind Schäden an Mitfahrer/innen gedeckt. </a:t>
            </a:r>
          </a:p>
          <a:p>
            <a:pPr marL="0" indent="0">
              <a:buNone/>
            </a:pPr>
            <a:endParaRPr lang="de-CH" sz="1800" dirty="0"/>
          </a:p>
          <a:p>
            <a:pPr marL="0" indent="0">
              <a:buNone/>
            </a:pPr>
            <a:r>
              <a:rPr lang="de-CH" sz="1800" dirty="0"/>
              <a:t>Bei der </a:t>
            </a:r>
            <a:r>
              <a:rPr lang="de-CH" sz="1800" b="1" dirty="0" err="1"/>
              <a:t>Assistanceversicherung</a:t>
            </a:r>
            <a:r>
              <a:rPr lang="de-CH" sz="1800" dirty="0"/>
              <a:t> sind bestimmte Folgekosten von Unfällen, Pannen und Zerstörung des Fahrzeuges gedeckt. </a:t>
            </a:r>
          </a:p>
          <a:p>
            <a:pPr marL="0" indent="0">
              <a:buNone/>
            </a:pPr>
            <a:r>
              <a:rPr lang="de-CH" sz="1800" i="1" dirty="0">
                <a:solidFill>
                  <a:srgbClr val="4472C4"/>
                </a:solidFill>
              </a:rPr>
              <a:t>So z.B. wenn Rolli nach einem Unfall abgeschleppt werden muss. </a:t>
            </a:r>
          </a:p>
          <a:p>
            <a:pPr marL="0" indent="0">
              <a:buNone/>
            </a:pPr>
            <a:endParaRPr lang="de-CH" sz="1800" i="1" dirty="0">
              <a:solidFill>
                <a:srgbClr val="4472C4"/>
              </a:solidFill>
            </a:endParaRPr>
          </a:p>
          <a:p>
            <a:pPr marL="0" indent="0">
              <a:buNone/>
            </a:pPr>
            <a:r>
              <a:rPr lang="de-CH" sz="1800" dirty="0"/>
              <a:t>Weiter gibt es die </a:t>
            </a:r>
            <a:r>
              <a:rPr lang="de-CH" sz="1800" b="1" dirty="0"/>
              <a:t>Verkehrsrechtschutzversicherung</a:t>
            </a:r>
            <a:r>
              <a:rPr lang="de-CH" sz="1800" dirty="0"/>
              <a:t>, die Kosten von Streitigkeiten im Zusammenhang mit Unfällen übernimmt.</a:t>
            </a:r>
          </a:p>
        </p:txBody>
      </p:sp>
      <p:pic>
        <p:nvPicPr>
          <p:cNvPr id="5" name="Grafik 4">
            <a:hlinkClick r:id="rId2" action="ppaction://hlinksldjump"/>
            <a:extLst>
              <a:ext uri="{FF2B5EF4-FFF2-40B4-BE49-F238E27FC236}">
                <a16:creationId xmlns:a16="http://schemas.microsoft.com/office/drawing/2014/main" id="{7FC40134-0C24-5FD8-9DD3-5DA3370BFCF9}"/>
              </a:ext>
            </a:extLst>
          </p:cNvPr>
          <p:cNvPicPr>
            <a:picLocks noChangeAspect="1"/>
          </p:cNvPicPr>
          <p:nvPr/>
        </p:nvPicPr>
        <p:blipFill rotWithShape="1">
          <a:blip r:embed="rId3"/>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33967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Fazit</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rmAutofit/>
          </a:bodyPr>
          <a:lstStyle/>
          <a:p>
            <a:pPr marL="0" indent="0" algn="just">
              <a:buNone/>
            </a:pPr>
            <a:r>
              <a:rPr lang="de-DE" sz="2200" b="1" dirty="0">
                <a:solidFill>
                  <a:srgbClr val="4472C4"/>
                </a:solidFill>
              </a:rPr>
              <a:t>Laura hat nun die Qual der Wahl:</a:t>
            </a:r>
          </a:p>
          <a:p>
            <a:pPr marL="0" indent="0" algn="just">
              <a:buNone/>
            </a:pPr>
            <a:endParaRPr lang="de-DE" sz="2200" dirty="0"/>
          </a:p>
          <a:p>
            <a:pPr marL="0" indent="0" algn="just">
              <a:buNone/>
            </a:pPr>
            <a:r>
              <a:rPr lang="de-DE" sz="2200" i="1" dirty="0"/>
              <a:t>Sie muss einzig die Motorfahrzeughaftpflichtversicherung </a:t>
            </a:r>
            <a:r>
              <a:rPr lang="de-DE" sz="2200" i="1" dirty="0" err="1"/>
              <a:t>abschliessen</a:t>
            </a:r>
            <a:r>
              <a:rPr lang="de-DE" sz="2200" i="1" dirty="0"/>
              <a:t>, die übrigen Versicherungsmöglichkeiten sind freiwillig. </a:t>
            </a:r>
          </a:p>
          <a:p>
            <a:pPr marL="0" indent="0" algn="just">
              <a:buNone/>
            </a:pPr>
            <a:r>
              <a:rPr lang="de-DE" sz="2200" i="1" dirty="0"/>
              <a:t>Das heisst, sie muss die Kosten der Versicherungen gegenüber den eventuellen finanziellen Folgen von Unfällen, Beschädigungen, Streitigkeiten usw. abwägen. </a:t>
            </a:r>
          </a:p>
          <a:p>
            <a:pPr marL="0" indent="0" algn="just">
              <a:buNone/>
            </a:pPr>
            <a:endParaRPr lang="de-DE" sz="2200" i="1" dirty="0"/>
          </a:p>
          <a:p>
            <a:pPr marL="0" indent="0" algn="just">
              <a:buNone/>
            </a:pPr>
            <a:r>
              <a:rPr lang="de-DE" sz="2200" b="1" dirty="0"/>
              <a:t>Hier lohnt sich genaues Überlegen und eventuell sogar eine Beratung.</a:t>
            </a:r>
            <a:endParaRPr lang="de-CH" sz="2200" b="1" dirty="0"/>
          </a:p>
        </p:txBody>
      </p:sp>
      <p:pic>
        <p:nvPicPr>
          <p:cNvPr id="5" name="Grafik 4">
            <a:hlinkClick r:id="rId2" action="ppaction://hlinksldjump"/>
            <a:extLst>
              <a:ext uri="{FF2B5EF4-FFF2-40B4-BE49-F238E27FC236}">
                <a16:creationId xmlns:a16="http://schemas.microsoft.com/office/drawing/2014/main" id="{7FC40134-0C24-5FD8-9DD3-5DA3370BFCF9}"/>
              </a:ext>
            </a:extLst>
          </p:cNvPr>
          <p:cNvPicPr>
            <a:picLocks noChangeAspect="1"/>
          </p:cNvPicPr>
          <p:nvPr/>
        </p:nvPicPr>
        <p:blipFill rotWithShape="1">
          <a:blip r:embed="rId3"/>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12058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den Verkehrsschutz gut studiert? </a:t>
            </a:r>
          </a:p>
          <a:p>
            <a:pPr marL="0" indent="0">
              <a:buNone/>
            </a:pPr>
            <a:r>
              <a:rPr lang="de-DE" dirty="0"/>
              <a:t>Super, dann bist du nun gerüstet für die Aufträge und Aufgabe dazu!</a:t>
            </a:r>
          </a:p>
          <a:p>
            <a:pPr marL="0" indent="0" algn="ctr">
              <a:buNone/>
            </a:pPr>
            <a:endParaRPr lang="de-DE" dirty="0"/>
          </a:p>
          <a:p>
            <a:pPr marL="0" indent="0" algn="ctr">
              <a:buNone/>
            </a:pPr>
            <a:r>
              <a:rPr lang="de-DE" b="1" dirty="0"/>
              <a:t>Hier gelangst du zum dazugehörigen Dokument:</a:t>
            </a:r>
          </a:p>
          <a:p>
            <a:pPr marL="0" indent="0">
              <a:buNone/>
            </a:pPr>
            <a:endParaRPr lang="de-CH" dirty="0"/>
          </a:p>
        </p:txBody>
      </p:sp>
      <p:pic>
        <p:nvPicPr>
          <p:cNvPr id="7" name="Picture 2" descr="Kostenlose Vektorgrafiken zum Thema Checkliste">
            <a:hlinkClick r:id="rId2"/>
            <a:extLst>
              <a:ext uri="{FF2B5EF4-FFF2-40B4-BE49-F238E27FC236}">
                <a16:creationId xmlns:a16="http://schemas.microsoft.com/office/drawing/2014/main" id="{20147CA6-216D-B594-F981-7D609AF5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hlinkClick r:id="rId4" action="ppaction://hlinksldjump"/>
            <a:extLst>
              <a:ext uri="{FF2B5EF4-FFF2-40B4-BE49-F238E27FC236}">
                <a16:creationId xmlns:a16="http://schemas.microsoft.com/office/drawing/2014/main" id="{2B6671E3-DE6E-0F38-A108-8CD39CBF20DB}"/>
              </a:ext>
            </a:extLst>
          </p:cNvPr>
          <p:cNvPicPr>
            <a:picLocks noChangeAspect="1"/>
          </p:cNvPicPr>
          <p:nvPr/>
        </p:nvPicPr>
        <p:blipFill rotWithShape="1">
          <a:blip r:embed="rId5"/>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42675147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Breitbild</PresentationFormat>
  <Paragraphs>75</Paragraphs>
  <Slides>10</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Tahoma</vt:lpstr>
      <vt:lpstr>Wingdings</vt:lpstr>
      <vt:lpstr>Office</vt:lpstr>
      <vt:lpstr>Rolli</vt:lpstr>
      <vt:lpstr>Inhalte und Ziele des Moduls</vt:lpstr>
      <vt:lpstr>Ein Traum wird wahr!</vt:lpstr>
      <vt:lpstr>Fahrzeugversicherung – Was ist das?</vt:lpstr>
      <vt:lpstr>Schutz vor Gefahren</vt:lpstr>
      <vt:lpstr>Obligatorische Bausteine</vt:lpstr>
      <vt:lpstr>Freiwillige Bausteine</vt:lpstr>
      <vt:lpstr>Fazit</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10</cp:revision>
  <dcterms:created xsi:type="dcterms:W3CDTF">2022-12-12T15:42:21Z</dcterms:created>
  <dcterms:modified xsi:type="dcterms:W3CDTF">2023-10-05T12:32:30Z</dcterms:modified>
</cp:coreProperties>
</file>