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0" r:id="rId10"/>
    <p:sldId id="26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C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euterhaus.de/blog/grippe-erkaeltung-und-co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CC27E-E1BC-7856-A1B8-EEA3A7E43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4A95DC-E8D6-18DC-BDD2-D9C16DD8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0DE263-8A87-863F-8FC4-B6E1DB62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AD0506-A44E-E89B-9A95-967F834F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B0795-9074-77AF-71F3-0D35F7B6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86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0C069-2E2E-2FB1-F555-A33A9AA0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87EB0CB-37FF-C3CC-2662-752DADA0D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9C34EA-90C5-6774-EB40-049D7599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FC6CCE-6F4D-A388-45BB-32E504C1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2961DF-ED3B-0078-E086-6421CB56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880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158724D-96D8-9755-EA9F-75F37D133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F8ABFA-D6F4-780D-865B-C9517A392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B78057-7A82-8052-4D6C-51EC7249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2A7B3-C7B4-8613-3809-2BABB42A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54F5D8-AD29-D3C0-63FC-A6F0B7CC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633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3C298-2EC5-DB58-F7AA-538F762D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C64127-F6B9-DD19-BD30-6A79D4DC0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88EE77-ABA9-56BA-F7EF-5AB23938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5D5F9C-7D90-DEE8-44B1-C03FF625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0EDC32-8D7D-E48C-6573-17328F92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DCCA848-8045-1E2A-E1E9-D36370BDA76A}"/>
              </a:ext>
            </a:extLst>
          </p:cNvPr>
          <p:cNvGrpSpPr/>
          <p:nvPr userDrawn="1"/>
        </p:nvGrpSpPr>
        <p:grpSpPr>
          <a:xfrm>
            <a:off x="10392000" y="0"/>
            <a:ext cx="1800000" cy="1296000"/>
            <a:chOff x="10260496" y="-134938"/>
            <a:chExt cx="2059056" cy="1325564"/>
          </a:xfrm>
          <a:blipFill dpi="0" rotWithShape="1"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5EBC0200-B565-9772-8AC2-D9AA3B303BFD}"/>
                </a:ext>
              </a:extLst>
            </p:cNvPr>
            <p:cNvSpPr/>
            <p:nvPr userDrawn="1"/>
          </p:nvSpPr>
          <p:spPr>
            <a:xfrm>
              <a:off x="10260496" y="-134938"/>
              <a:ext cx="457200" cy="1325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7332632-50F1-BF3D-4FD6-B5F30BD6D7EF}"/>
                </a:ext>
              </a:extLst>
            </p:cNvPr>
            <p:cNvSpPr/>
            <p:nvPr userDrawn="1"/>
          </p:nvSpPr>
          <p:spPr>
            <a:xfrm>
              <a:off x="10799693" y="-134938"/>
              <a:ext cx="457200" cy="1325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323A659-CC65-7EC4-E8DC-B6F98E2BEC02}"/>
                </a:ext>
              </a:extLst>
            </p:cNvPr>
            <p:cNvSpPr/>
            <p:nvPr userDrawn="1"/>
          </p:nvSpPr>
          <p:spPr>
            <a:xfrm>
              <a:off x="11330608" y="-134937"/>
              <a:ext cx="457200" cy="1325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C7986F1-3925-3BB3-1AD7-EAF1EB26F87D}"/>
                </a:ext>
              </a:extLst>
            </p:cNvPr>
            <p:cNvSpPr/>
            <p:nvPr userDrawn="1"/>
          </p:nvSpPr>
          <p:spPr>
            <a:xfrm>
              <a:off x="11862352" y="-134937"/>
              <a:ext cx="457200" cy="1325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93324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C4FCD-DA05-1DA7-64C0-CA3ACD38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196562-25B5-9C2D-B07D-BAAAB491B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96087E-EB02-1CAA-EA95-87001833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F4639B-552C-2099-7EBF-9C60B5D1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0C23A8-BC57-3404-0526-D218B610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988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9CD77-DFCE-D26A-60DB-B239C9B2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AEF2E4-5352-FA33-CCCA-BFDAE3D62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1DA004-8DEC-412F-2CE8-BAA051B42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F6623F-CA78-2EEB-4CED-16167DF4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A9196F-3948-3573-76FE-B93282F4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21E0AD-4E68-14C5-A419-F24807B1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32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D51ED-53B7-8410-E08E-33D7AA60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A92E7B-1D2B-FA31-9E44-EAC666594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742B4A-443F-07E1-659A-9D6F87492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905A8B7-020A-4D02-9FC1-0BC24195E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09EAC3-E501-81D3-A9F3-39A117A98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631C0B-E47D-2603-2B83-3371C4BD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F15BF73-B70D-E2FD-9D7A-A07FC5EC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6F4778E-27CB-B4FC-5EB5-A4E11CB6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21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C3266-C482-3029-1254-D9AC9168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330A2A-AD27-8F5A-6091-365D0F94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9BD783-93D2-6517-F085-4BE35A1A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232582-615E-FA45-FBC1-4AFCC18B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6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308828-975B-5028-75DB-197C1D76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C2099C-132A-C69B-C0E7-76972C77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65BE1A-9078-AB7A-5999-2CC3FBF7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117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A190D-4E23-67AC-6064-C441887D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B2D730-35EC-8394-0A33-4E2CAE676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B49A77-6A0D-4A29-E222-3D0EB6A02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A2FF9-5711-922F-052D-06DD32FD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1B6AB8-7987-9D1B-BB6A-10B55A12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079CD3-5F82-A0DC-1B9A-44F819D7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468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2224B-4808-DF4F-3CC9-4FDEB978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60B65CC-0D6A-63A7-FF55-01BB65DDC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3CC63E-79CA-29B0-22C9-DFA3078FF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3B1D23-67AE-A9D7-3DFC-D6B40852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D873E1-37B7-2B53-DD1B-B84D6035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BDF073-3527-CD3C-91D6-124574F2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072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A9AF21D-BBF5-CC30-F90F-A007F3EB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DB1946-0C09-B4AA-7A99-B17A6AE5C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B64EC9-11D8-E42A-C611-EF451A193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694F03-1DFA-8CFB-C798-95F128B96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FF26BC-5CD1-3413-8CE6-31FF2E4AF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565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ZxEzG6tgCs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shareyourrisk.ch/s1/e4-im-schwimmba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hyperlink" Target="https://www.geschichtedersozialensicherheit.ch/home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kiknet-learnhub.com/shareyourri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DE79D-9AFB-2248-C15C-FE3587A7E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sz="7000" dirty="0" err="1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</a:t>
            </a:r>
            <a:r>
              <a:rPr lang="de-CH" sz="7000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sz="7000" dirty="0" err="1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</a:t>
            </a:r>
            <a:r>
              <a:rPr lang="de-CH" sz="7000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sz="7000" dirty="0" err="1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soon</a:t>
            </a:r>
            <a:r>
              <a:rPr lang="de-CH" sz="7000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5316B5-42AF-A743-61C3-F7A5E5378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5000" dirty="0">
                <a:solidFill>
                  <a:srgbClr val="7030A0"/>
                </a:solidFill>
              </a:rPr>
              <a:t>Krankenversicherungen</a:t>
            </a:r>
            <a:endParaRPr lang="de-CH" dirty="0">
              <a:solidFill>
                <a:srgbClr val="7030A0"/>
              </a:solidFill>
            </a:endParaRPr>
          </a:p>
        </p:txBody>
      </p:sp>
      <p:pic>
        <p:nvPicPr>
          <p:cNvPr id="11" name="happy-travel-pop-18387">
            <a:hlinkClick r:id="" action="ppaction://media"/>
            <a:extLst>
              <a:ext uri="{FF2B5EF4-FFF2-40B4-BE49-F238E27FC236}">
                <a16:creationId xmlns:a16="http://schemas.microsoft.com/office/drawing/2014/main" id="{EE04E36A-2A86-09A2-6B84-AC7D74D36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81925" y="3087688"/>
            <a:ext cx="609600" cy="6096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0DC932A-5D74-5699-D741-E6A782BCED70}"/>
              </a:ext>
            </a:extLst>
          </p:cNvPr>
          <p:cNvSpPr txBox="1"/>
          <p:nvPr/>
        </p:nvSpPr>
        <p:spPr>
          <a:xfrm rot="20037696">
            <a:off x="9290731" y="4312026"/>
            <a:ext cx="17330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 5</a:t>
            </a:r>
          </a:p>
        </p:txBody>
      </p:sp>
      <p:pic>
        <p:nvPicPr>
          <p:cNvPr id="9" name="Grafik 8" descr="Ein Bild, das Clipart, Kunst, Cartoon enthält.&#10;&#10;Automatisch generierte Beschreibung">
            <a:extLst>
              <a:ext uri="{FF2B5EF4-FFF2-40B4-BE49-F238E27FC236}">
                <a16:creationId xmlns:a16="http://schemas.microsoft.com/office/drawing/2014/main" id="{F933C56F-822E-AEE9-8AA2-87FB8B0FB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792" y="5145241"/>
            <a:ext cx="221041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46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2509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build="p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D99CC-8D10-347D-0A10-F3D78FF0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Game, Infos, Links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72D3B6-8D65-D067-15A7-4B12E6AC2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500" b="1" dirty="0"/>
              <a:t>Web-Game: Im Schwimmbad</a:t>
            </a:r>
            <a:br>
              <a:rPr lang="de-DE" sz="2500" dirty="0"/>
            </a:br>
            <a:r>
              <a:rPr lang="de-DE" sz="2500" dirty="0">
                <a:hlinkClick r:id="rId2"/>
              </a:rPr>
              <a:t>https://www.shareyourrisk.ch/s1/e4-im-schwimmbad/</a:t>
            </a:r>
            <a:endParaRPr lang="de-DE" sz="2500" dirty="0"/>
          </a:p>
          <a:p>
            <a:endParaRPr lang="de-DE" sz="2500" dirty="0"/>
          </a:p>
          <a:p>
            <a:pPr marL="0" indent="0">
              <a:buNone/>
            </a:pPr>
            <a:r>
              <a:rPr lang="de-DE" sz="2500" b="1" dirty="0" err="1"/>
              <a:t>Erklärfilm</a:t>
            </a:r>
            <a:r>
              <a:rPr lang="de-DE" sz="2500" b="1" dirty="0"/>
              <a:t>: „Gesundheit“</a:t>
            </a:r>
            <a:br>
              <a:rPr lang="de-DE" sz="2500" b="1" dirty="0"/>
            </a:br>
            <a:r>
              <a:rPr lang="de-DE" sz="2500" dirty="0">
                <a:hlinkClick r:id="rId3"/>
              </a:rPr>
              <a:t>https://youtu.be/GZxEzG6tgCs</a:t>
            </a:r>
            <a:r>
              <a:rPr lang="de-DE" sz="2500" dirty="0"/>
              <a:t> (1:42 Minuten)</a:t>
            </a:r>
          </a:p>
          <a:p>
            <a:pPr marL="0" indent="0">
              <a:buNone/>
            </a:pPr>
            <a:endParaRPr lang="de-DE" sz="2500" dirty="0"/>
          </a:p>
          <a:p>
            <a:pPr marL="0" indent="0">
              <a:buNone/>
            </a:pPr>
            <a:r>
              <a:rPr lang="de-DE" sz="2500" b="1" dirty="0"/>
              <a:t>Bundesamt für Sozialversicherungen: Geschichte der sozialen Sicherheit</a:t>
            </a:r>
            <a:r>
              <a:rPr lang="de-DE" sz="2500" dirty="0"/>
              <a:t> </a:t>
            </a:r>
            <a:br>
              <a:rPr lang="de-DE" sz="2500" dirty="0"/>
            </a:br>
            <a:r>
              <a:rPr lang="de-DE" sz="2500" dirty="0">
                <a:hlinkClick r:id="rId4"/>
              </a:rPr>
              <a:t>https://www.geschichtedersozialensicherheit.ch/home/</a:t>
            </a:r>
            <a:r>
              <a:rPr lang="de-DE" sz="2500" dirty="0"/>
              <a:t> </a:t>
            </a:r>
            <a:endParaRPr lang="de-CH" sz="2500" dirty="0"/>
          </a:p>
        </p:txBody>
      </p:sp>
      <p:pic>
        <p:nvPicPr>
          <p:cNvPr id="4" name="Grafik 3" descr="Ein Bild, das Clipart, Kunst, Cartoon enthält.&#10;&#10;Automatisch generierte Beschreibung">
            <a:hlinkClick r:id="rId5" action="ppaction://hlinksldjump"/>
            <a:extLst>
              <a:ext uri="{FF2B5EF4-FFF2-40B4-BE49-F238E27FC236}">
                <a16:creationId xmlns:a16="http://schemas.microsoft.com/office/drawing/2014/main" id="{BAEC32A0-6392-0160-5F9D-1015C2DDC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88" y="5786894"/>
            <a:ext cx="1657812" cy="1080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BDBBC6D-DF9C-93CE-CA93-5F095425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80021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8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8561D-3BC9-6C00-2498-078EB244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101356"/>
            <a:ext cx="9216656" cy="1325563"/>
          </a:xfrm>
        </p:spPr>
        <p:txBody>
          <a:bodyPr/>
          <a:lstStyle/>
          <a:p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Inhalte und Ziele des Moduls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90EC3CA-0243-530C-795C-1EE3F1A46989}"/>
              </a:ext>
            </a:extLst>
          </p:cNvPr>
          <p:cNvSpPr txBox="1"/>
          <p:nvPr/>
        </p:nvSpPr>
        <p:spPr>
          <a:xfrm>
            <a:off x="372140" y="1538332"/>
            <a:ext cx="1040927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Gute Besserung</a:t>
            </a:r>
            <a:endParaRPr lang="de-CH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Blip>
                <a:blip r:embed="rId3"/>
              </a:buBlip>
            </a:pPr>
            <a:endParaRPr lang="de-CH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sz="2300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Krankenversicherungen - Einführung</a:t>
            </a:r>
            <a:endParaRPr lang="de-CH" sz="2300" dirty="0">
              <a:solidFill>
                <a:srgbClr val="4472C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CH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sz="2300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Aufträge und Aufgaben </a:t>
            </a:r>
            <a:br>
              <a:rPr lang="de-CH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CH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 action="ppaction://hlinksldjump"/>
              </a:rPr>
              <a:t>Game, Zusatzinformationen, Links</a:t>
            </a:r>
            <a:endParaRPr lang="de-CH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C197AFF-B215-0453-63F2-C099C740B120}"/>
              </a:ext>
            </a:extLst>
          </p:cNvPr>
          <p:cNvGrpSpPr/>
          <p:nvPr/>
        </p:nvGrpSpPr>
        <p:grpSpPr>
          <a:xfrm>
            <a:off x="7055028" y="2285355"/>
            <a:ext cx="4247490" cy="1800000"/>
            <a:chOff x="7055028" y="2285355"/>
            <a:chExt cx="4247490" cy="1800000"/>
          </a:xfrm>
        </p:grpSpPr>
        <p:pic>
          <p:nvPicPr>
            <p:cNvPr id="6" name="Picture 2" descr="Kostenlose Vektorgrafiken zum Thema Checkliste">
              <a:extLst>
                <a:ext uri="{FF2B5EF4-FFF2-40B4-BE49-F238E27FC236}">
                  <a16:creationId xmlns:a16="http://schemas.microsoft.com/office/drawing/2014/main" id="{4473A14A-C516-D9F9-1260-CF581D789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028" y="2285355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B7CF050-84CD-5203-4C95-0B0291122EB8}"/>
                </a:ext>
              </a:extLst>
            </p:cNvPr>
            <p:cNvSpPr txBox="1"/>
            <p:nvPr/>
          </p:nvSpPr>
          <p:spPr>
            <a:xfrm>
              <a:off x="8864118" y="2611789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Mit einem Klick auf dieses Feld gelangst du zu den Aufträgen!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412BB78-5BA1-7AF1-9013-C681EDDE46EB}"/>
              </a:ext>
            </a:extLst>
          </p:cNvPr>
          <p:cNvGrpSpPr/>
          <p:nvPr/>
        </p:nvGrpSpPr>
        <p:grpSpPr>
          <a:xfrm>
            <a:off x="1530390" y="4448320"/>
            <a:ext cx="6155875" cy="2308324"/>
            <a:chOff x="1530390" y="4610517"/>
            <a:chExt cx="6155875" cy="2308324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3BE5AC7-4FAF-A17B-83CA-DE2A4CB6B1F5}"/>
                </a:ext>
              </a:extLst>
            </p:cNvPr>
            <p:cNvSpPr txBox="1"/>
            <p:nvPr/>
          </p:nvSpPr>
          <p:spPr>
            <a:xfrm>
              <a:off x="1530390" y="4610517"/>
              <a:ext cx="6155875" cy="23083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Ziele</a:t>
              </a:r>
            </a:p>
            <a:p>
              <a:endPara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Du </a:t>
              </a:r>
              <a:r>
                <a:rPr lang="de-DE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weisst</a:t>
              </a:r>
              <a:r>
                <a:rPr lang="de-D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wie eine Krankenversicherung funktioniert und welche Versicherungen abgeschlossen werden könne und müssen.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Du kannst zukünftig selbst entscheiden, welche Krankenversicherung für dich sinnvoll ist. </a:t>
              </a:r>
            </a:p>
          </p:txBody>
        </p:sp>
        <p:pic>
          <p:nvPicPr>
            <p:cNvPr id="2052" name="Picture 4" descr="Kostenlose Vektorgrafiken zum Thema Pfeil">
              <a:extLst>
                <a:ext uri="{FF2B5EF4-FFF2-40B4-BE49-F238E27FC236}">
                  <a16:creationId xmlns:a16="http://schemas.microsoft.com/office/drawing/2014/main" id="{DADB24ED-2B3F-0C3A-9E24-ECE385707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08405" y="4610517"/>
              <a:ext cx="65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3BA3E2B-99C8-6C9C-C665-168556483C56}"/>
              </a:ext>
            </a:extLst>
          </p:cNvPr>
          <p:cNvGrpSpPr/>
          <p:nvPr/>
        </p:nvGrpSpPr>
        <p:grpSpPr>
          <a:xfrm>
            <a:off x="9101542" y="4148852"/>
            <a:ext cx="2438400" cy="2363330"/>
            <a:chOff x="9101542" y="4148852"/>
            <a:chExt cx="2438400" cy="2363330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7614F863-E5C8-D45C-51F3-42058B86D38C}"/>
                </a:ext>
              </a:extLst>
            </p:cNvPr>
            <p:cNvSpPr txBox="1"/>
            <p:nvPr/>
          </p:nvSpPr>
          <p:spPr>
            <a:xfrm>
              <a:off x="9101542" y="4148852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Mit einem Klick auf dieses Feld kehrst du zur Übersicht zurück!</a:t>
              </a:r>
            </a:p>
          </p:txBody>
        </p:sp>
        <p:pic>
          <p:nvPicPr>
            <p:cNvPr id="5" name="Grafik 4" descr="Ein Bild, das Clipart, Kunst, Cartoon enthält.&#10;&#10;Automatisch generierte Beschreibung">
              <a:extLst>
                <a:ext uri="{FF2B5EF4-FFF2-40B4-BE49-F238E27FC236}">
                  <a16:creationId xmlns:a16="http://schemas.microsoft.com/office/drawing/2014/main" id="{B42BF818-1457-0819-93E8-5DCBCD6FA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5534" y="5072182"/>
              <a:ext cx="2210416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59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B7913-FA44-B770-C0C1-47135B72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Gute Besserung!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0C4E27-6A52-A026-F52C-F724A6548141}"/>
              </a:ext>
            </a:extLst>
          </p:cNvPr>
          <p:cNvSpPr txBox="1"/>
          <p:nvPr/>
        </p:nvSpPr>
        <p:spPr>
          <a:xfrm>
            <a:off x="4389120" y="2189520"/>
            <a:ext cx="72904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Milena geht es hundsmiserabel. Fieber, Husten und Gliederschmerzen plagen sie – eine richtige Grippe. Nach einer Nacht ohne Schlaf entscheidet sich Milena, ihre Hausärztin aufzusuchen. Diese kann sie aufgrund der aktuellen Grippewelle erst am Folgetag empfangen und untersuchen.</a:t>
            </a:r>
          </a:p>
          <a:p>
            <a:r>
              <a:rPr lang="de-DE" dirty="0"/>
              <a:t>Mit einem Rezept und vielen guten Ratschlägen verlässt Milena die Arztpraxis. </a:t>
            </a:r>
          </a:p>
          <a:p>
            <a:r>
              <a:rPr lang="de-CH" dirty="0"/>
              <a:t>Einige Tage später geht es ihr dann auch wieder besser, sie fühlt sich fit und gesund.</a:t>
            </a:r>
          </a:p>
          <a:p>
            <a:r>
              <a:rPr lang="de-CH" dirty="0"/>
              <a:t>Da findet sie im Briefkasten einen Umschlag mit dem Logo ihrer Hausärztin. Was möchte sie ihr wohl noch mitteilen?</a:t>
            </a:r>
          </a:p>
          <a:p>
            <a:r>
              <a:rPr lang="de-CH" dirty="0"/>
              <a:t>Im Umschlag findet Milena die Rechnung für die Untersuchung, das Rezept und den Termin bei der Hausärztin. </a:t>
            </a:r>
          </a:p>
          <a:p>
            <a:r>
              <a:rPr lang="de-CH" dirty="0"/>
              <a:t>Da es nur ein Arztbesuch war, sind die Kosten noch überschaubar. </a:t>
            </a:r>
          </a:p>
          <a:p>
            <a:r>
              <a:rPr lang="de-CH" dirty="0"/>
              <a:t>Zum Glück war ich nicht schlimmer krank, denkt sich Milena.</a:t>
            </a:r>
          </a:p>
        </p:txBody>
      </p:sp>
      <p:pic>
        <p:nvPicPr>
          <p:cNvPr id="3" name="Grafik 2" descr="Ein Bild, das Menschliches Gesicht, Lächeln, Cartoon, Person enthält.&#10;&#10;Automatisch generierte Beschreibung">
            <a:extLst>
              <a:ext uri="{FF2B5EF4-FFF2-40B4-BE49-F238E27FC236}">
                <a16:creationId xmlns:a16="http://schemas.microsoft.com/office/drawing/2014/main" id="{FF242AC2-A59D-F678-7A37-8E150BC07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20" y="2507294"/>
            <a:ext cx="2988000" cy="2988000"/>
          </a:xfrm>
          <a:prstGeom prst="rect">
            <a:avLst/>
          </a:prstGeom>
        </p:spPr>
      </p:pic>
      <p:pic>
        <p:nvPicPr>
          <p:cNvPr id="7" name="Grafik 6" descr="Ein Bild, das Clipart, Kunst, Cartoon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65625CF5-322E-2233-FDBC-4A4EE4C9C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88" y="5786894"/>
            <a:ext cx="165781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16FBA-9F0F-4307-7802-84E3F7C8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/>
              <a:t>Krankenversicherungen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337B5F-6BD6-90D4-507C-AEBF223AB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/>
              <a:t>Krank sein, kann schnell teuer werden. Doch wer bezahlt Arztbesuche, Medikamente oder Spitalaufenthalte? </a:t>
            </a:r>
          </a:p>
          <a:p>
            <a:pPr marL="0" indent="0">
              <a:buNone/>
            </a:pPr>
            <a:r>
              <a:rPr lang="de-DE" sz="2200" dirty="0"/>
              <a:t>Finden wir gemeinsam heraus, wer beim Tragen der Kosten mithilft und unter welchen Bedingungen.</a:t>
            </a:r>
          </a:p>
          <a:p>
            <a:pPr marL="0" indent="0" algn="just">
              <a:buNone/>
            </a:pPr>
            <a:endParaRPr lang="de-DE" sz="2200" b="0" i="0" dirty="0">
              <a:solidFill>
                <a:srgbClr val="1B1B1B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de-DE" sz="2200" b="1" dirty="0">
                <a:solidFill>
                  <a:srgbClr val="1B1B1B"/>
                </a:solidFill>
                <a:latin typeface="Roboto" panose="02000000000000000000" pitchFamily="2" charset="0"/>
              </a:rPr>
              <a:t>Krankenversicherungen – was heisst das?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rgbClr val="1B1B1B"/>
                </a:solidFill>
                <a:latin typeface="Roboto" panose="02000000000000000000" pitchFamily="2" charset="0"/>
                <a:hlinkClick r:id="rId2" action="ppaction://hlinksldjump"/>
              </a:rPr>
              <a:t>Krankenversicherung - früher</a:t>
            </a:r>
            <a:endParaRPr lang="de-DE" sz="2200" dirty="0">
              <a:solidFill>
                <a:srgbClr val="1B1B1B"/>
              </a:solidFill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rgbClr val="1B1B1B"/>
                </a:solidFill>
                <a:latin typeface="Roboto" panose="02000000000000000000" pitchFamily="2" charset="0"/>
                <a:hlinkClick r:id="rId3" action="ppaction://hlinksldjump"/>
              </a:rPr>
              <a:t>Krankenversicherung - heute</a:t>
            </a:r>
            <a:endParaRPr lang="de-DE" sz="2200" dirty="0">
              <a:solidFill>
                <a:srgbClr val="1B1B1B"/>
              </a:solidFill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rgbClr val="1B1B1B"/>
                </a:solidFill>
                <a:latin typeface="Roboto" panose="02000000000000000000" pitchFamily="2" charset="0"/>
                <a:hlinkClick r:id="rId4" action="ppaction://hlinksldjump"/>
              </a:rPr>
              <a:t>Grundversicherung</a:t>
            </a:r>
            <a:endParaRPr lang="de-DE" sz="2200" dirty="0">
              <a:solidFill>
                <a:srgbClr val="1B1B1B"/>
              </a:solidFill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rgbClr val="1B1B1B"/>
                </a:solidFill>
                <a:latin typeface="Roboto" panose="02000000000000000000" pitchFamily="2" charset="0"/>
                <a:hlinkClick r:id="rId5" action="ppaction://hlinksldjump"/>
              </a:rPr>
              <a:t>Zusatzversicherung</a:t>
            </a:r>
            <a:endParaRPr lang="de-DE" sz="2200" dirty="0">
              <a:solidFill>
                <a:srgbClr val="1B1B1B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E20413-4659-5207-BB81-A77D5E7B7C25}"/>
              </a:ext>
            </a:extLst>
          </p:cNvPr>
          <p:cNvSpPr txBox="1"/>
          <p:nvPr/>
        </p:nvSpPr>
        <p:spPr>
          <a:xfrm rot="20760547">
            <a:off x="7947185" y="4069232"/>
            <a:ext cx="3310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Klicke auf die einzelnen Versicherungs-Möglichkeiten, um mehr darüber zu erfahren!</a:t>
            </a:r>
            <a:endParaRPr lang="de-CH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rafik 5" descr="Ein Bild, das Clipart, Kunst, Cartoon enthält.&#10;&#10;Automatisch generierte Beschreibung">
            <a:hlinkClick r:id="rId6" action="ppaction://hlinksldjump"/>
            <a:extLst>
              <a:ext uri="{FF2B5EF4-FFF2-40B4-BE49-F238E27FC236}">
                <a16:creationId xmlns:a16="http://schemas.microsoft.com/office/drawing/2014/main" id="{C14B99C7-2516-D7BA-E0EF-6D9C8391AE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88" y="5786894"/>
            <a:ext cx="165781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F8F55-4AFF-211D-04CB-9EB895B3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Krankenversicherung - früher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D783F6-5250-F726-74CC-7A49E855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94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/>
              <a:t>War man vor 100 Jahren krank, </a:t>
            </a:r>
            <a:r>
              <a:rPr lang="de-DE" sz="2200" dirty="0" err="1"/>
              <a:t>hiess</a:t>
            </a:r>
            <a:r>
              <a:rPr lang="de-DE" sz="2200" dirty="0"/>
              <a:t> das für viele: </a:t>
            </a:r>
            <a:br>
              <a:rPr lang="de-DE" sz="2200" dirty="0"/>
            </a:br>
            <a:r>
              <a:rPr lang="de-DE" sz="2200" b="1" dirty="0">
                <a:solidFill>
                  <a:srgbClr val="0070C0"/>
                </a:solidFill>
              </a:rPr>
              <a:t>Wer krank ist und nicht arbeitet, bekommt auch keinen Lohn. 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Dadurch konnten sich viele Menschen keine medizinische Versorgung leisten. Viele verarmten nach einer längeren Krankheit.</a:t>
            </a:r>
          </a:p>
          <a:p>
            <a:pPr marL="0" indent="0">
              <a:buNone/>
            </a:pPr>
            <a:r>
              <a:rPr lang="de-DE" sz="2200" dirty="0"/>
              <a:t>Um diesen Missstand zu beheben, wurden immer mehr „</a:t>
            </a:r>
            <a:r>
              <a:rPr lang="de-DE" sz="2200" b="1" dirty="0"/>
              <a:t>Hilfskassen</a:t>
            </a:r>
            <a:r>
              <a:rPr lang="de-DE" sz="2200" dirty="0"/>
              <a:t>“ gegründet. Diese bezahlten im Krankheitsfall ein kleines Taggeld, um den „verlorenen Lohn“ ein bisschen zu kompensieren. Diese Hilfskassen sind die Vorgänger der heutigen Krankenversicherungen.</a:t>
            </a:r>
          </a:p>
          <a:p>
            <a:pPr marL="0" indent="0" algn="just">
              <a:buNone/>
            </a:pPr>
            <a:endParaRPr lang="de-DE" i="1" dirty="0"/>
          </a:p>
          <a:p>
            <a:pPr marL="0" indent="0" algn="just">
              <a:buNone/>
            </a:pPr>
            <a:endParaRPr lang="de-CH" i="1" dirty="0"/>
          </a:p>
        </p:txBody>
      </p:sp>
      <p:pic>
        <p:nvPicPr>
          <p:cNvPr id="4" name="Grafik 3" descr="Ein Bild, das Clipart, Kunst, Cartoon enthält.&#10;&#10;Automatisch generierte Beschreibung">
            <a:hlinkClick r:id="rId2" action="ppaction://hlinksldjump"/>
            <a:extLst>
              <a:ext uri="{FF2B5EF4-FFF2-40B4-BE49-F238E27FC236}">
                <a16:creationId xmlns:a16="http://schemas.microsoft.com/office/drawing/2014/main" id="{2DF61028-1127-F0CB-7E04-0B6B0B502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88" y="5786894"/>
            <a:ext cx="1657812" cy="1080000"/>
          </a:xfrm>
          <a:prstGeom prst="rect">
            <a:avLst/>
          </a:prstGeom>
        </p:spPr>
      </p:pic>
      <p:pic>
        <p:nvPicPr>
          <p:cNvPr id="1026" name="Picture 2" descr="Mann, Bettler, Wirtschaft, Arm, Reich">
            <a:extLst>
              <a:ext uri="{FF2B5EF4-FFF2-40B4-BE49-F238E27FC236}">
                <a16:creationId xmlns:a16="http://schemas.microsoft.com/office/drawing/2014/main" id="{B79D9CFE-B640-1003-22BA-188DBE11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125" y="5019741"/>
            <a:ext cx="152375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0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C316A-86D3-47E0-C560-F4DC7498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Krankenversicherung - heute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88C1EB-4941-F13E-2FDF-BDF78FCCD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1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/>
              <a:t>Seit 1996 ist die Krankenversicherung in der Schweiz </a:t>
            </a:r>
            <a:r>
              <a:rPr lang="de-DE" sz="2200" b="1" dirty="0"/>
              <a:t>obligatorisch</a:t>
            </a:r>
            <a:r>
              <a:rPr lang="de-DE" sz="2200" dirty="0"/>
              <a:t>. Jede in der Schweiz wohnhafte Person muss über eine </a:t>
            </a:r>
            <a:r>
              <a:rPr lang="de-DE" sz="2200" b="1" dirty="0"/>
              <a:t>Grundversicherung</a:t>
            </a:r>
            <a:r>
              <a:rPr lang="de-DE" sz="2200" dirty="0"/>
              <a:t> bei einer Krankenversicherung verfügen. </a:t>
            </a:r>
          </a:p>
          <a:p>
            <a:pPr marL="0" indent="0">
              <a:buNone/>
            </a:pPr>
            <a:r>
              <a:rPr lang="de-DE" sz="2200" dirty="0"/>
              <a:t>Die Krankenversicherung darf dabei </a:t>
            </a:r>
            <a:r>
              <a:rPr lang="de-DE" sz="2200" b="1" dirty="0"/>
              <a:t>frei gewählt </a:t>
            </a:r>
            <a:r>
              <a:rPr lang="de-DE" sz="2200" dirty="0"/>
              <a:t>werden. </a:t>
            </a:r>
          </a:p>
          <a:p>
            <a:pPr marL="0" indent="0">
              <a:buNone/>
            </a:pPr>
            <a:endParaRPr lang="de-DE" sz="2200" i="1" dirty="0"/>
          </a:p>
          <a:p>
            <a:pPr marL="0" indent="0">
              <a:buNone/>
            </a:pPr>
            <a:r>
              <a:rPr lang="de-DE" sz="2200" i="1" dirty="0">
                <a:solidFill>
                  <a:srgbClr val="0070C0"/>
                </a:solidFill>
              </a:rPr>
              <a:t>Milena kann sich also bei jeder Krankenversicherung versichern lassen. Eine Ablehnung ist nicht zulässig, die obligatorische Krankenversicherung darf Milena auf jeden Fall </a:t>
            </a:r>
            <a:r>
              <a:rPr lang="de-DE" sz="2200" i="1" dirty="0" err="1">
                <a:solidFill>
                  <a:srgbClr val="0070C0"/>
                </a:solidFill>
              </a:rPr>
              <a:t>abschliessen</a:t>
            </a:r>
            <a:r>
              <a:rPr lang="de-DE" sz="2200" i="1" dirty="0">
                <a:solidFill>
                  <a:srgbClr val="0070C0"/>
                </a:solidFill>
              </a:rPr>
              <a:t>. </a:t>
            </a:r>
            <a:endParaRPr lang="de-CH" sz="2200" i="1" dirty="0">
              <a:solidFill>
                <a:srgbClr val="0070C0"/>
              </a:solidFill>
            </a:endParaRPr>
          </a:p>
        </p:txBody>
      </p:sp>
      <p:pic>
        <p:nvPicPr>
          <p:cNvPr id="4" name="Grafik 3" descr="Ein Bild, das Clipart, Kunst, Cartoon enthält.&#10;&#10;Automatisch generierte Beschreibung">
            <a:hlinkClick r:id="rId2" action="ppaction://hlinksldjump"/>
            <a:extLst>
              <a:ext uri="{FF2B5EF4-FFF2-40B4-BE49-F238E27FC236}">
                <a16:creationId xmlns:a16="http://schemas.microsoft.com/office/drawing/2014/main" id="{385E6E4C-31DD-69C7-1886-3F71C4014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88" y="5786894"/>
            <a:ext cx="1657812" cy="1080000"/>
          </a:xfrm>
          <a:prstGeom prst="rect">
            <a:avLst/>
          </a:prstGeom>
        </p:spPr>
      </p:pic>
      <p:pic>
        <p:nvPicPr>
          <p:cNvPr id="3074" name="Picture 2" descr="Vertrag, Unterzeichnung, Treffen">
            <a:extLst>
              <a:ext uri="{FF2B5EF4-FFF2-40B4-BE49-F238E27FC236}">
                <a16:creationId xmlns:a16="http://schemas.microsoft.com/office/drawing/2014/main" id="{33862F4C-6B69-B026-15B5-65C0004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83" y="4886894"/>
            <a:ext cx="142583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3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FA1F1-2A79-38E0-3818-19194B9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Grundversicherung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25021-3BD5-5894-4487-13A7E9E72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/>
              <a:t>Die Grundversicherung deckt </a:t>
            </a:r>
            <a:r>
              <a:rPr lang="de-DE" sz="2200" b="1" dirty="0"/>
              <a:t>Heilungskosten</a:t>
            </a:r>
            <a:r>
              <a:rPr lang="de-DE" sz="2200" dirty="0"/>
              <a:t> und </a:t>
            </a:r>
            <a:r>
              <a:rPr lang="de-DE" sz="2200" b="1" dirty="0"/>
              <a:t>Pflege-leistungen</a:t>
            </a:r>
            <a:r>
              <a:rPr lang="de-DE" sz="2200" dirty="0"/>
              <a:t> bei </a:t>
            </a:r>
            <a:r>
              <a:rPr lang="de-DE" sz="2200" b="1" dirty="0"/>
              <a:t>Krankheiten</a:t>
            </a:r>
            <a:r>
              <a:rPr lang="de-DE" sz="2200" dirty="0"/>
              <a:t>, </a:t>
            </a:r>
            <a:r>
              <a:rPr lang="de-DE" sz="2200" b="1" dirty="0"/>
              <a:t>Unfällen</a:t>
            </a:r>
            <a:r>
              <a:rPr lang="de-DE" sz="2200" dirty="0"/>
              <a:t> und </a:t>
            </a:r>
            <a:r>
              <a:rPr lang="de-DE" sz="2200" b="1" dirty="0"/>
              <a:t>Mutterschaft</a:t>
            </a:r>
            <a:r>
              <a:rPr lang="de-DE" sz="2200" dirty="0"/>
              <a:t>.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Einen Teil muss allerdings von der versicherten Person selbst übernommen werden: </a:t>
            </a:r>
            <a:r>
              <a:rPr lang="de-DE" sz="2200" b="1" dirty="0"/>
              <a:t>Franchise</a:t>
            </a:r>
            <a:r>
              <a:rPr lang="de-DE" sz="2200" dirty="0"/>
              <a:t>, </a:t>
            </a:r>
            <a:r>
              <a:rPr lang="de-DE" sz="2200" b="1" dirty="0"/>
              <a:t>Selbstbehalt</a:t>
            </a:r>
            <a:r>
              <a:rPr lang="de-DE" sz="2200" dirty="0"/>
              <a:t> und </a:t>
            </a:r>
            <a:r>
              <a:rPr lang="de-DE" sz="2200" b="1" dirty="0"/>
              <a:t>Kostenbeteiligung</a:t>
            </a:r>
            <a:r>
              <a:rPr lang="de-DE" sz="2200" dirty="0"/>
              <a:t> von </a:t>
            </a:r>
            <a:r>
              <a:rPr lang="de-DE" sz="2200" b="1" dirty="0"/>
              <a:t>Spitalaufenthalten</a:t>
            </a:r>
            <a:r>
              <a:rPr lang="de-DE" sz="2200" dirty="0"/>
              <a:t>. 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i="1" dirty="0">
                <a:solidFill>
                  <a:srgbClr val="0070C0"/>
                </a:solidFill>
              </a:rPr>
              <a:t>Die Arztkosten von Milena werden also übernommen, sofern sie die Höhe der Franchise bereits erreicht hat. Bis zu diesem Betrag, den Milena festgelegt hat, muss sie die Kosten selbst tragen.</a:t>
            </a:r>
          </a:p>
          <a:p>
            <a:pPr marL="0" indent="0">
              <a:buNone/>
            </a:pPr>
            <a:r>
              <a:rPr lang="de-CH" sz="2200" i="1" dirty="0">
                <a:solidFill>
                  <a:srgbClr val="0070C0"/>
                </a:solidFill>
              </a:rPr>
              <a:t>10 % Selbstbehalt bezahlt Milena aber sowieso bis zu einem gewissen Maximalbetrag pro Jahr.</a:t>
            </a:r>
          </a:p>
        </p:txBody>
      </p:sp>
      <p:pic>
        <p:nvPicPr>
          <p:cNvPr id="4" name="Grafik 3" descr="Ein Bild, das Clipart, Kunst, Cartoon enthält.&#10;&#10;Automatisch generierte Beschreibung">
            <a:hlinkClick r:id="rId2" action="ppaction://hlinksldjump"/>
            <a:extLst>
              <a:ext uri="{FF2B5EF4-FFF2-40B4-BE49-F238E27FC236}">
                <a16:creationId xmlns:a16="http://schemas.microsoft.com/office/drawing/2014/main" id="{F5BFEA10-0A73-396B-5EB2-D16A5B544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88" y="5786894"/>
            <a:ext cx="165781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FA1F1-2A79-38E0-3818-19194B9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Zusatzversicherung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25021-3BD5-5894-4487-13A7E9E72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1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200" dirty="0"/>
              <a:t>Wer sich neben der Grundversicherung noch weiter versichern will, kann das mit einer Zusatzversicherung. </a:t>
            </a:r>
          </a:p>
          <a:p>
            <a:pPr marL="0" indent="0">
              <a:buNone/>
            </a:pPr>
            <a:r>
              <a:rPr lang="de-CH" sz="2200" i="1" dirty="0">
                <a:solidFill>
                  <a:srgbClr val="0070C0"/>
                </a:solidFill>
              </a:rPr>
              <a:t>Milena könnte beispielsweise folgende Zusatzleistungen versichern: Komplementärmedizin (z. B. Akupunktur), Zahnversicherung, Spitalzusatzversicherung, Reiseversicherung …</a:t>
            </a:r>
          </a:p>
          <a:p>
            <a:pPr marL="0" indent="0">
              <a:buNone/>
            </a:pPr>
            <a:endParaRPr lang="de-CH" sz="2200" i="1" dirty="0"/>
          </a:p>
          <a:p>
            <a:pPr marL="0" indent="0">
              <a:buNone/>
            </a:pPr>
            <a:r>
              <a:rPr lang="de-CH" sz="2200" dirty="0"/>
              <a:t>Die Zusatzversicherung ist </a:t>
            </a:r>
            <a:r>
              <a:rPr lang="de-CH" sz="2200" b="1" dirty="0"/>
              <a:t>nicht obligatorisch </a:t>
            </a:r>
            <a:r>
              <a:rPr lang="de-CH" sz="2200" dirty="0"/>
              <a:t>und kann vom Versicherer auch abgelehnt werden. </a:t>
            </a:r>
          </a:p>
          <a:p>
            <a:pPr marL="0" indent="0">
              <a:buNone/>
            </a:pPr>
            <a:r>
              <a:rPr lang="de-CH" sz="2200" i="1" dirty="0">
                <a:solidFill>
                  <a:srgbClr val="0070C0"/>
                </a:solidFill>
              </a:rPr>
              <a:t>Milena kann also frei entscheiden ob und wo sie welche Zusatzversicherungen abschliessen möchte. Allerdings kann auch der Versicherer frei entscheiden, ob er mit Milena eine oder mehrere Versicherungen abschliessen will. </a:t>
            </a:r>
          </a:p>
        </p:txBody>
      </p:sp>
      <p:pic>
        <p:nvPicPr>
          <p:cNvPr id="4" name="Grafik 3" descr="Ein Bild, das Clipart, Kunst, Cartoon enthält.&#10;&#10;Automatisch generierte Beschreibung">
            <a:hlinkClick r:id="rId2" action="ppaction://hlinksldjump"/>
            <a:extLst>
              <a:ext uri="{FF2B5EF4-FFF2-40B4-BE49-F238E27FC236}">
                <a16:creationId xmlns:a16="http://schemas.microsoft.com/office/drawing/2014/main" id="{D24FFBB1-B744-7B47-4E1D-C77328596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88" y="5786894"/>
            <a:ext cx="165781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06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FEE4C-55B3-9946-B58E-FAACD34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Aufträge und Aufgabe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41CDCF-24A4-37E9-0E0B-93B6475ED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H</a:t>
            </a:r>
            <a:r>
              <a:rPr lang="de-DE" sz="2500" dirty="0"/>
              <a:t>ast du die Informationen über die Krankenversicherungen gut studiert? </a:t>
            </a:r>
          </a:p>
          <a:p>
            <a:pPr marL="0" indent="0">
              <a:buNone/>
            </a:pPr>
            <a:r>
              <a:rPr lang="de-DE" sz="2500" dirty="0"/>
              <a:t>Super, dann bist du nun gerüstet für die Aufträge und Aufgabe dazu!</a:t>
            </a:r>
          </a:p>
          <a:p>
            <a:pPr marL="0" indent="0">
              <a:buNone/>
            </a:pPr>
            <a:endParaRPr lang="de-DE" sz="25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e-DE" sz="2500" b="1" dirty="0">
                <a:solidFill>
                  <a:srgbClr val="0070C0"/>
                </a:solidFill>
              </a:rPr>
              <a:t>Hier gelangst du zum dazugehörigen Dokument: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7" name="Picture 2" descr="Kostenlose Vektorgrafiken zum Thema Checkliste">
            <a:hlinkClick r:id="rId2"/>
            <a:extLst>
              <a:ext uri="{FF2B5EF4-FFF2-40B4-BE49-F238E27FC236}">
                <a16:creationId xmlns:a16="http://schemas.microsoft.com/office/drawing/2014/main" id="{20147CA6-216D-B594-F981-7D609AF5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00" y="388048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Ein Bild, das Clipart, Kunst, Cartoon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67AFB02B-1BC3-A862-1D91-631539EFC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88" y="5786894"/>
            <a:ext cx="165781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1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Breitbild</PresentationFormat>
  <Paragraphs>69</Paragraphs>
  <Slides>10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Roboto</vt:lpstr>
      <vt:lpstr>Tahoma</vt:lpstr>
      <vt:lpstr>Wingdings</vt:lpstr>
      <vt:lpstr>Office</vt:lpstr>
      <vt:lpstr>Get well soon!</vt:lpstr>
      <vt:lpstr>Inhalte und Ziele des Moduls</vt:lpstr>
      <vt:lpstr>Gute Besserung!</vt:lpstr>
      <vt:lpstr>Krankenversicherungen</vt:lpstr>
      <vt:lpstr>Krankenversicherung - früher</vt:lpstr>
      <vt:lpstr>Krankenversicherung - heute</vt:lpstr>
      <vt:lpstr>Grundversicherung</vt:lpstr>
      <vt:lpstr>Zusatzversicherung</vt:lpstr>
      <vt:lpstr>Aufträge und Aufgabe</vt:lpstr>
      <vt:lpstr>Game, Infos,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1 Reiserversicherung</dc:title>
  <dc:creator>Gregor Jost</dc:creator>
  <cp:lastModifiedBy>Gregor Jost</cp:lastModifiedBy>
  <cp:revision>10</cp:revision>
  <dcterms:created xsi:type="dcterms:W3CDTF">2022-12-12T15:42:21Z</dcterms:created>
  <dcterms:modified xsi:type="dcterms:W3CDTF">2023-10-05T12:42:29Z</dcterms:modified>
</cp:coreProperties>
</file>