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5" r:id="rId8"/>
    <p:sldId id="266" r:id="rId9"/>
    <p:sldId id="267" r:id="rId10"/>
    <p:sldId id="260" r:id="rId11"/>
    <p:sldId id="261"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CE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105" d="100"/>
          <a:sy n="105" d="100"/>
        </p:scale>
        <p:origin x="62"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overbr.com.br/empreendedorismo/imobiliaria-implementa-venda-de-imoveis-100-digital"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CC27E-E1BC-7856-A1B8-EEA3A7E43FD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794A95DC-E8D6-18DC-BDD2-D9C16DD85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FC0DE263-8A87-863F-8FC4-B6E1DB62F955}"/>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F9AD0506-A44E-E89B-9A95-967F834F24D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BFB0795-9074-77AF-71F3-0D35F7B61F02}"/>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57486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0C069-2E2E-2FB1-F555-A33A9AA022E8}"/>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87EB0CB-37FF-C3CC-2662-752DADA0D7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E9C34EA-90C5-6774-EB40-049D759977ED}"/>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60FC6CCE-6F4D-A388-45BB-32E504C182B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B2961DF-ED3B-0078-E086-6421CB568DAF}"/>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06880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158724D-96D8-9755-EA9F-75F37D13302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AF8ABFA-D6F4-780D-865B-C9517A3921A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6B78057-7A82-8052-4D6C-51EC7249E632}"/>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F9F2A7B3-C7B4-8613-3809-2BABB42A461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954F5D8-AD29-D3C0-63FC-A6F0B7CCF3E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8633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3C298-2EC5-DB58-F7AA-538F762D1E3F}"/>
              </a:ext>
            </a:extLst>
          </p:cNvPr>
          <p:cNvSpPr>
            <a:spLocks noGrp="1"/>
          </p:cNvSpPr>
          <p:nvPr>
            <p:ph type="title"/>
          </p:nvPr>
        </p:nvSpPr>
        <p:spPr/>
        <p:txBody>
          <a:bodyPr>
            <a:normAutofit/>
          </a:bodyPr>
          <a:lstStyle>
            <a:lvl1pPr>
              <a:defRPr sz="5000">
                <a:latin typeface="Tahoma" panose="020B0604030504040204" pitchFamily="34" charset="0"/>
                <a:ea typeface="Tahoma" panose="020B0604030504040204" pitchFamily="34" charset="0"/>
                <a:cs typeface="Tahoma" panose="020B0604030504040204" pitchFamily="34" charset="0"/>
              </a:defRPr>
            </a:lvl1pPr>
          </a:lstStyle>
          <a:p>
            <a:r>
              <a:rPr lang="de-DE" dirty="0"/>
              <a:t>Mastertitelformat bearbeiten</a:t>
            </a:r>
            <a:endParaRPr lang="de-CH" dirty="0"/>
          </a:p>
        </p:txBody>
      </p:sp>
      <p:sp>
        <p:nvSpPr>
          <p:cNvPr id="3" name="Inhaltsplatzhalter 2">
            <a:extLst>
              <a:ext uri="{FF2B5EF4-FFF2-40B4-BE49-F238E27FC236}">
                <a16:creationId xmlns:a16="http://schemas.microsoft.com/office/drawing/2014/main" id="{4EC64127-F6B9-DD19-BD30-6A79D4DC0A65}"/>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9A88EE77-ABA9-56BA-F7EF-5AB239384A48}"/>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915D5F9C-7D90-DEE8-44B1-C03FF625964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F0EDC32-8D7D-E48C-6573-17328F921772}"/>
              </a:ext>
            </a:extLst>
          </p:cNvPr>
          <p:cNvSpPr>
            <a:spLocks noGrp="1"/>
          </p:cNvSpPr>
          <p:nvPr>
            <p:ph type="sldNum" sz="quarter" idx="12"/>
          </p:nvPr>
        </p:nvSpPr>
        <p:spPr/>
        <p:txBody>
          <a:bodyPr/>
          <a:lstStyle/>
          <a:p>
            <a:fld id="{B8F0D408-7421-4DD3-B940-113455AFB575}" type="slidenum">
              <a:rPr lang="de-CH" smtClean="0"/>
              <a:t>‹Nr.›</a:t>
            </a:fld>
            <a:endParaRPr lang="de-CH"/>
          </a:p>
        </p:txBody>
      </p:sp>
      <p:grpSp>
        <p:nvGrpSpPr>
          <p:cNvPr id="8" name="Gruppieren 7">
            <a:extLst>
              <a:ext uri="{FF2B5EF4-FFF2-40B4-BE49-F238E27FC236}">
                <a16:creationId xmlns:a16="http://schemas.microsoft.com/office/drawing/2014/main" id="{A6F8E862-06C0-6D8A-6BA8-0F4A058CC8A8}"/>
              </a:ext>
            </a:extLst>
          </p:cNvPr>
          <p:cNvGrpSpPr/>
          <p:nvPr userDrawn="1"/>
        </p:nvGrpSpPr>
        <p:grpSpPr>
          <a:xfrm>
            <a:off x="10392000" y="0"/>
            <a:ext cx="1800000" cy="1296000"/>
            <a:chOff x="10260496" y="-134938"/>
            <a:chExt cx="2059056" cy="1325564"/>
          </a:xfrm>
          <a:blipFill dpi="0" rotWithShape="1">
            <a:blip r:embed="rId2">
              <a:extLst>
                <a:ext uri="{837473B0-CC2E-450A-ABE3-18F120FF3D39}">
                  <a1611:picAttrSrcUrl xmlns:a1611="http://schemas.microsoft.com/office/drawing/2016/11/main" r:id="rId3"/>
                </a:ext>
              </a:extLst>
            </a:blip>
            <a:srcRect/>
            <a:stretch>
              <a:fillRect/>
            </a:stretch>
          </a:blipFill>
        </p:grpSpPr>
        <p:sp>
          <p:nvSpPr>
            <p:cNvPr id="9" name="Rechteck 8">
              <a:extLst>
                <a:ext uri="{FF2B5EF4-FFF2-40B4-BE49-F238E27FC236}">
                  <a16:creationId xmlns:a16="http://schemas.microsoft.com/office/drawing/2014/main" id="{0D8B3E82-E9BA-EF95-E55F-9F7E18BA3D84}"/>
                </a:ext>
              </a:extLst>
            </p:cNvPr>
            <p:cNvSpPr/>
            <p:nvPr userDrawn="1"/>
          </p:nvSpPr>
          <p:spPr>
            <a:xfrm>
              <a:off x="10260496"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hteck 9">
              <a:extLst>
                <a:ext uri="{FF2B5EF4-FFF2-40B4-BE49-F238E27FC236}">
                  <a16:creationId xmlns:a16="http://schemas.microsoft.com/office/drawing/2014/main" id="{152351B5-C316-4D70-C836-B624265AEEF4}"/>
                </a:ext>
              </a:extLst>
            </p:cNvPr>
            <p:cNvSpPr/>
            <p:nvPr userDrawn="1"/>
          </p:nvSpPr>
          <p:spPr>
            <a:xfrm>
              <a:off x="10799693"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a:extLst>
                <a:ext uri="{FF2B5EF4-FFF2-40B4-BE49-F238E27FC236}">
                  <a16:creationId xmlns:a16="http://schemas.microsoft.com/office/drawing/2014/main" id="{21C96C14-7950-E2D1-F9F3-C3311201BEF7}"/>
                </a:ext>
              </a:extLst>
            </p:cNvPr>
            <p:cNvSpPr/>
            <p:nvPr userDrawn="1"/>
          </p:nvSpPr>
          <p:spPr>
            <a:xfrm>
              <a:off x="11330608"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Rechteck 11">
              <a:extLst>
                <a:ext uri="{FF2B5EF4-FFF2-40B4-BE49-F238E27FC236}">
                  <a16:creationId xmlns:a16="http://schemas.microsoft.com/office/drawing/2014/main" id="{804E6D3D-3EC6-BA8C-6914-59D3C6B91EFD}"/>
                </a:ext>
              </a:extLst>
            </p:cNvPr>
            <p:cNvSpPr/>
            <p:nvPr userDrawn="1"/>
          </p:nvSpPr>
          <p:spPr>
            <a:xfrm>
              <a:off x="11862352"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93324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C4FCD-DA05-1DA7-64C0-CA3ACD380D5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4A196562-25B5-9C2D-B07D-BAAAB491B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796087E-EB02-1CAA-EA95-870018336F7D}"/>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D3F4639B-552C-2099-7EBF-9C60B5D1240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40C23A8-BC57-3404-0526-D218B610B21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99988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CD77-DFCE-D26A-60DB-B239C9B2D0AE}"/>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0AEF2E4-5352-FA33-CCCA-BFDAE3D6267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21DA004-8DEC-412F-2CE8-BAA051B425D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7DF6623F-CA78-2EEB-4CED-16167DF403AE}"/>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1FA9196F-3948-3573-76FE-B93282F46A3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A21E0AD-4E68-14C5-A419-F24807B1795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60232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51ED-53B7-8410-E08E-33D7AA602EF1}"/>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11A92E7B-1D2B-FA31-9E44-EAC666594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E742B4A-443F-07E1-659A-9D6F8749236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905A8B7-020A-4D02-9FC1-0BC24195E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809EAC3-E501-81D3-A9F3-39A117A98E1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8631C0B-E47D-2603-2B83-3371C4BD2322}"/>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8" name="Fußzeilenplatzhalter 7">
            <a:extLst>
              <a:ext uri="{FF2B5EF4-FFF2-40B4-BE49-F238E27FC236}">
                <a16:creationId xmlns:a16="http://schemas.microsoft.com/office/drawing/2014/main" id="{8F15BF73-B70D-E2FD-9D7A-A07FC5EC5A6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46F4778E-27CB-B4FC-5EB5-A4E11CB68E16}"/>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621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C3266-C482-3029-1254-D9AC91683DFC}"/>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81330A2A-AD27-8F5A-6091-365D0F947A84}"/>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4" name="Fußzeilenplatzhalter 3">
            <a:extLst>
              <a:ext uri="{FF2B5EF4-FFF2-40B4-BE49-F238E27FC236}">
                <a16:creationId xmlns:a16="http://schemas.microsoft.com/office/drawing/2014/main" id="{7C9BD783-93D2-6517-F085-4BE35A1A656C}"/>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B232582-615E-FA45-FBC1-4AFCC18B165E}"/>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966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9308828-975B-5028-75DB-197C1D76360E}"/>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3" name="Fußzeilenplatzhalter 2">
            <a:extLst>
              <a:ext uri="{FF2B5EF4-FFF2-40B4-BE49-F238E27FC236}">
                <a16:creationId xmlns:a16="http://schemas.microsoft.com/office/drawing/2014/main" id="{F7C2099C-132A-C69B-C0E7-76972C77309F}"/>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365BE1A-9078-AB7A-5999-2CC3FBF7ABB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93117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A190D-4E23-67AC-6064-C441887D40A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7BB2D730-35EC-8394-0A33-4E2CAE676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EB49A77-6A0D-4A29-E222-3D0EB6A02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0A2FF9-5711-922F-052D-06DD32FD5F53}"/>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C21B6AB8-7987-9D1B-BB6A-10B55A12C72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F079CD3-5F82-A0DC-1B9A-44F819D7279C}"/>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146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2224B-4808-DF4F-3CC9-4FDEB978353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60B65CC-0D6A-63A7-FF55-01BB65DDC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293CC63E-79CA-29B0-22C9-DFA3078FF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43B1D23-67AE-A9D7-3DFC-D6B40852EF01}"/>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F6D873E1-37B7-2B53-DD1B-B84D603515A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2BDF073-3527-CD3C-91D6-124574F266C3}"/>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2072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11000" r="-11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A9AF21D-BBF5-CC30-F90F-A007F3EBC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2DB1946-0C09-B4AA-7A99-B17A6AE5C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0DB64EC9-11D8-E42A-C611-EF451A193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1B694F03-1DFA-8CFB-C798-95F128B96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7AFF26BC-5CD1-3413-8CE6-31FF2E4AF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0D408-7421-4DD3-B940-113455AFB575}" type="slidenum">
              <a:rPr lang="de-CH" smtClean="0"/>
              <a:t>‹Nr.›</a:t>
            </a:fld>
            <a:endParaRPr lang="de-CH"/>
          </a:p>
        </p:txBody>
      </p:sp>
    </p:spTree>
    <p:extLst>
      <p:ext uri="{BB962C8B-B14F-4D97-AF65-F5344CB8AC3E}">
        <p14:creationId xmlns:p14="http://schemas.microsoft.com/office/powerpoint/2010/main" val="184565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kiknet-learnhub.com/shareyourrisk"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zYs-zroDeGE" TargetMode="External"/><Relationship Id="rId7" Type="http://schemas.openxmlformats.org/officeDocument/2006/relationships/image" Target="../media/image9.png"/><Relationship Id="rId2" Type="http://schemas.openxmlformats.org/officeDocument/2006/relationships/hyperlink" Target="https://www.shareyourrisk.ch/s1/e5-adrenalin-pur/"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hyperlink" Target="https://www.comparis.ch/lebensversicherung/defaul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10" Type="http://schemas.openxmlformats.org/officeDocument/2006/relationships/image" Target="../media/image8.png"/><Relationship Id="rId4" Type="http://schemas.openxmlformats.org/officeDocument/2006/relationships/slide" Target="slide4.xml"/><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6.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DE79D-9AFB-2248-C15C-FE3587A7EB77}"/>
              </a:ext>
            </a:extLst>
          </p:cNvPr>
          <p:cNvSpPr>
            <a:spLocks noGrp="1"/>
          </p:cNvSpPr>
          <p:nvPr>
            <p:ph type="ctrTitle"/>
          </p:nvPr>
        </p:nvSpPr>
        <p:spPr/>
        <p:txBody>
          <a:bodyPr>
            <a:normAutofit/>
          </a:bodyPr>
          <a:lstStyle/>
          <a:p>
            <a:r>
              <a:rPr lang="de-CH" sz="7000" dirty="0">
                <a:solidFill>
                  <a:srgbClr val="002060"/>
                </a:solidFill>
                <a:latin typeface="Tahoma" panose="020B0604030504040204" pitchFamily="34" charset="0"/>
                <a:ea typeface="Tahoma" panose="020B0604030504040204" pitchFamily="34" charset="0"/>
                <a:cs typeface="Tahoma" panose="020B0604030504040204" pitchFamily="34" charset="0"/>
              </a:rPr>
              <a:t>Onkel Ricardo</a:t>
            </a:r>
          </a:p>
        </p:txBody>
      </p:sp>
      <p:sp>
        <p:nvSpPr>
          <p:cNvPr id="3" name="Untertitel 2">
            <a:extLst>
              <a:ext uri="{FF2B5EF4-FFF2-40B4-BE49-F238E27FC236}">
                <a16:creationId xmlns:a16="http://schemas.microsoft.com/office/drawing/2014/main" id="{DD5316B5-42AF-A743-61C3-F7A5E537823A}"/>
              </a:ext>
            </a:extLst>
          </p:cNvPr>
          <p:cNvSpPr>
            <a:spLocks noGrp="1"/>
          </p:cNvSpPr>
          <p:nvPr>
            <p:ph type="subTitle" idx="1"/>
          </p:nvPr>
        </p:nvSpPr>
        <p:spPr/>
        <p:txBody>
          <a:bodyPr>
            <a:normAutofit/>
          </a:bodyPr>
          <a:lstStyle/>
          <a:p>
            <a:r>
              <a:rPr lang="de-CH" sz="5000" dirty="0">
                <a:solidFill>
                  <a:srgbClr val="7030A0"/>
                </a:solidFill>
              </a:rPr>
              <a:t>Lebensversicherung</a:t>
            </a:r>
            <a:endParaRPr lang="de-CH" dirty="0">
              <a:solidFill>
                <a:srgbClr val="7030A0"/>
              </a:solidFill>
            </a:endParaRPr>
          </a:p>
        </p:txBody>
      </p:sp>
      <p:pic>
        <p:nvPicPr>
          <p:cNvPr id="11" name="happy-travel-pop-18387">
            <a:hlinkClick r:id="" action="ppaction://media"/>
            <a:extLst>
              <a:ext uri="{FF2B5EF4-FFF2-40B4-BE49-F238E27FC236}">
                <a16:creationId xmlns:a16="http://schemas.microsoft.com/office/drawing/2014/main" id="{EE04E36A-2A86-09A2-6B84-AC7D74D36C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81925" y="3087688"/>
            <a:ext cx="609600" cy="609600"/>
          </a:xfrm>
          <a:prstGeom prst="rect">
            <a:avLst/>
          </a:prstGeom>
        </p:spPr>
      </p:pic>
      <p:sp>
        <p:nvSpPr>
          <p:cNvPr id="14" name="Textfeld 13">
            <a:extLst>
              <a:ext uri="{FF2B5EF4-FFF2-40B4-BE49-F238E27FC236}">
                <a16:creationId xmlns:a16="http://schemas.microsoft.com/office/drawing/2014/main" id="{90DC932A-5D74-5699-D741-E6A782BCED70}"/>
              </a:ext>
            </a:extLst>
          </p:cNvPr>
          <p:cNvSpPr txBox="1"/>
          <p:nvPr/>
        </p:nvSpPr>
        <p:spPr>
          <a:xfrm rot="20037696">
            <a:off x="9290731" y="4312026"/>
            <a:ext cx="1733005" cy="477054"/>
          </a:xfrm>
          <a:prstGeom prst="rect">
            <a:avLst/>
          </a:prstGeom>
          <a:noFill/>
        </p:spPr>
        <p:txBody>
          <a:bodyPr wrap="square" rtlCol="0">
            <a:spAutoFit/>
          </a:bodyPr>
          <a:lstStyle/>
          <a:p>
            <a:r>
              <a:rPr lang="de-CH" sz="2500" b="1" dirty="0">
                <a:solidFill>
                  <a:srgbClr val="C00000"/>
                </a:solidFill>
                <a:latin typeface="Tahoma" panose="020B0604030504040204" pitchFamily="34" charset="0"/>
                <a:ea typeface="Tahoma" panose="020B0604030504040204" pitchFamily="34" charset="0"/>
                <a:cs typeface="Tahoma" panose="020B0604030504040204" pitchFamily="34" charset="0"/>
              </a:rPr>
              <a:t>Modul 6</a:t>
            </a:r>
          </a:p>
        </p:txBody>
      </p:sp>
      <p:pic>
        <p:nvPicPr>
          <p:cNvPr id="7" name="Grafik 6" descr="Ein Bild, das Menschliches Gesicht, Cartoon, Darstellung, Animierter Cartoon enthält.&#10;&#10;Automatisch generierte Beschreibung">
            <a:extLst>
              <a:ext uri="{FF2B5EF4-FFF2-40B4-BE49-F238E27FC236}">
                <a16:creationId xmlns:a16="http://schemas.microsoft.com/office/drawing/2014/main" id="{F938FAC3-8B83-E984-DC47-D82AE0486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0494" y="5145241"/>
            <a:ext cx="1440000" cy="1440000"/>
          </a:xfrm>
          <a:prstGeom prst="rect">
            <a:avLst/>
          </a:prstGeom>
        </p:spPr>
      </p:pic>
    </p:spTree>
    <p:extLst>
      <p:ext uri="{BB962C8B-B14F-4D97-AF65-F5344CB8AC3E}">
        <p14:creationId xmlns:p14="http://schemas.microsoft.com/office/powerpoint/2010/main" val="29025468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509" fill="hold"/>
                                        <p:tgtEl>
                                          <p:spTgt spid="11"/>
                                        </p:tgtEl>
                                      </p:cBhvr>
                                    </p:cmd>
                                  </p:childTnLst>
                                </p:cTn>
                              </p:par>
                              <p:par>
                                <p:cTn id="7" presetID="10" presetClass="entr" presetSubtype="0" fill="hold" grpId="0" nodeType="withEffect">
                                  <p:stCondLst>
                                    <p:cond delay="2000"/>
                                  </p:stCondLst>
                                  <p:iterate type="lt">
                                    <p:tmPct val="10000"/>
                                  </p:iterate>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400"/>
                                        <p:tgtEl>
                                          <p:spTgt spid="3">
                                            <p:txEl>
                                              <p:pRg st="0" end="0"/>
                                            </p:txEl>
                                          </p:spTgt>
                                        </p:tgtEl>
                                      </p:cBhvr>
                                    </p:animEffect>
                                  </p:childTnLst>
                                </p:cTn>
                              </p:par>
                              <p:par>
                                <p:cTn id="10" presetID="10" presetClass="entr" presetSubtype="0" fill="hold" grpId="0" nodeType="withEffect">
                                  <p:stCondLst>
                                    <p:cond delay="100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400"/>
                                        <p:tgtEl>
                                          <p:spTgt spid="2"/>
                                        </p:tgtEl>
                                      </p:cBhvr>
                                    </p:animEffect>
                                  </p:childTnLst>
                                </p:cTn>
                              </p:par>
                            </p:childTnLst>
                          </p:cTn>
                        </p:par>
                        <p:par>
                          <p:cTn id="13" fill="hold">
                            <p:stCondLst>
                              <p:cond delay="112509"/>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repeatCount="indefinite" fill="hold" display="0">
                  <p:stCondLst>
                    <p:cond delay="indefinite"/>
                  </p:stCondLst>
                  <p:endCondLst>
                    <p:cond evt="onStopAudio" delay="0">
                      <p:tgtEl>
                        <p:sldTgt/>
                      </p:tgtEl>
                    </p:cond>
                  </p:endCondLst>
                </p:cTn>
                <p:tgtEl>
                  <p:spTgt spid="11"/>
                </p:tgtEl>
              </p:cMediaNode>
            </p:audio>
          </p:childTnLst>
        </p:cTn>
      </p:par>
    </p:tnLst>
    <p:bldLst>
      <p:bldP spid="2" grpId="0"/>
      <p:bldP spid="3" grpId="0" build="p"/>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FEE4C-55B3-9946-B58E-FAACD342B6A4}"/>
              </a:ext>
            </a:extLst>
          </p:cNvPr>
          <p:cNvSpPr>
            <a:spLocks noGrp="1"/>
          </p:cNvSpPr>
          <p:nvPr>
            <p:ph type="title"/>
          </p:nvPr>
        </p:nvSpPr>
        <p:spPr/>
        <p:txBody>
          <a:bodyPr/>
          <a:lstStyle/>
          <a:p>
            <a:r>
              <a:rPr lang="de-CH" dirty="0"/>
              <a:t>Aufträge und Aufgabe</a:t>
            </a:r>
          </a:p>
        </p:txBody>
      </p:sp>
      <p:sp>
        <p:nvSpPr>
          <p:cNvPr id="3" name="Inhaltsplatzhalter 2">
            <a:extLst>
              <a:ext uri="{FF2B5EF4-FFF2-40B4-BE49-F238E27FC236}">
                <a16:creationId xmlns:a16="http://schemas.microsoft.com/office/drawing/2014/main" id="{E641CDCF-24A4-37E9-0E0B-93B6475ED22B}"/>
              </a:ext>
            </a:extLst>
          </p:cNvPr>
          <p:cNvSpPr>
            <a:spLocks noGrp="1"/>
          </p:cNvSpPr>
          <p:nvPr>
            <p:ph idx="1"/>
          </p:nvPr>
        </p:nvSpPr>
        <p:spPr/>
        <p:txBody>
          <a:bodyPr/>
          <a:lstStyle/>
          <a:p>
            <a:pPr marL="0" indent="0">
              <a:buNone/>
            </a:pPr>
            <a:r>
              <a:rPr lang="de-DE" dirty="0"/>
              <a:t>Hast du die Informationen über den Verkehrsschutz gut studiert? </a:t>
            </a:r>
          </a:p>
          <a:p>
            <a:pPr marL="0" indent="0">
              <a:buNone/>
            </a:pPr>
            <a:r>
              <a:rPr lang="de-DE" dirty="0"/>
              <a:t>Super, dann bist du nun gerüstet für die Aufträge und Aufgabe dazu!</a:t>
            </a:r>
          </a:p>
          <a:p>
            <a:pPr marL="0" indent="0" algn="ctr">
              <a:buNone/>
            </a:pPr>
            <a:endParaRPr lang="de-DE" dirty="0"/>
          </a:p>
          <a:p>
            <a:pPr marL="0" indent="0" algn="ctr">
              <a:buNone/>
            </a:pPr>
            <a:r>
              <a:rPr lang="de-DE" dirty="0">
                <a:solidFill>
                  <a:srgbClr val="002060"/>
                </a:solidFill>
              </a:rPr>
              <a:t>Hier gelangst du zum dazugehörigen Dokument:</a:t>
            </a:r>
          </a:p>
          <a:p>
            <a:pPr marL="0" indent="0">
              <a:buNone/>
            </a:pPr>
            <a:endParaRPr lang="de-CH" dirty="0"/>
          </a:p>
        </p:txBody>
      </p:sp>
      <p:pic>
        <p:nvPicPr>
          <p:cNvPr id="7" name="Picture 2" descr="Kostenlose Vektorgrafiken zum Thema Checkliste">
            <a:hlinkClick r:id="rId2"/>
            <a:extLst>
              <a:ext uri="{FF2B5EF4-FFF2-40B4-BE49-F238E27FC236}">
                <a16:creationId xmlns:a16="http://schemas.microsoft.com/office/drawing/2014/main" id="{20147CA6-216D-B594-F981-7D609AF5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000" y="4227324"/>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Ein Bild, das Text, Screenshot, Grafikdesign enthält.&#10;&#10;Automatisch generierte Beschreibung">
            <a:hlinkClick r:id="rId4" action="ppaction://hlinksldjump"/>
            <a:extLst>
              <a:ext uri="{FF2B5EF4-FFF2-40B4-BE49-F238E27FC236}">
                <a16:creationId xmlns:a16="http://schemas.microsoft.com/office/drawing/2014/main" id="{AC5029D3-6DC9-DAB1-EA84-DA47B34C7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9004" y="5778000"/>
            <a:ext cx="1652996" cy="1080000"/>
          </a:xfrm>
          <a:prstGeom prst="rect">
            <a:avLst/>
          </a:prstGeom>
        </p:spPr>
      </p:pic>
    </p:spTree>
    <p:extLst>
      <p:ext uri="{BB962C8B-B14F-4D97-AF65-F5344CB8AC3E}">
        <p14:creationId xmlns:p14="http://schemas.microsoft.com/office/powerpoint/2010/main" val="426751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D99CC-8D10-347D-0A10-F3D78FF07464}"/>
              </a:ext>
            </a:extLst>
          </p:cNvPr>
          <p:cNvSpPr>
            <a:spLocks noGrp="1"/>
          </p:cNvSpPr>
          <p:nvPr>
            <p:ph type="title"/>
          </p:nvPr>
        </p:nvSpPr>
        <p:spPr/>
        <p:txBody>
          <a:bodyPr/>
          <a:lstStyle/>
          <a:p>
            <a:r>
              <a:rPr lang="de-DE" dirty="0"/>
              <a:t>Game, Infos, Links</a:t>
            </a:r>
            <a:endParaRPr lang="de-CH" dirty="0"/>
          </a:p>
        </p:txBody>
      </p:sp>
      <p:sp>
        <p:nvSpPr>
          <p:cNvPr id="3" name="Inhaltsplatzhalter 2">
            <a:extLst>
              <a:ext uri="{FF2B5EF4-FFF2-40B4-BE49-F238E27FC236}">
                <a16:creationId xmlns:a16="http://schemas.microsoft.com/office/drawing/2014/main" id="{0F72D3B6-8D65-D067-15A7-4B12E6AC2660}"/>
              </a:ext>
            </a:extLst>
          </p:cNvPr>
          <p:cNvSpPr>
            <a:spLocks noGrp="1"/>
          </p:cNvSpPr>
          <p:nvPr>
            <p:ph idx="1"/>
          </p:nvPr>
        </p:nvSpPr>
        <p:spPr>
          <a:xfrm>
            <a:off x="838200" y="1825625"/>
            <a:ext cx="10515600" cy="3668032"/>
          </a:xfrm>
        </p:spPr>
        <p:txBody>
          <a:bodyPr>
            <a:normAutofit/>
          </a:bodyPr>
          <a:lstStyle/>
          <a:p>
            <a:pPr marL="0" indent="0">
              <a:buNone/>
            </a:pPr>
            <a:r>
              <a:rPr lang="de-DE" sz="2400" b="1" dirty="0"/>
              <a:t>Web-Game:</a:t>
            </a:r>
            <a:r>
              <a:rPr lang="de-DE" sz="2400" dirty="0"/>
              <a:t> </a:t>
            </a:r>
            <a:r>
              <a:rPr lang="de-DE" sz="2400" b="1" dirty="0"/>
              <a:t>Adrenalin pur</a:t>
            </a:r>
            <a:br>
              <a:rPr lang="de-DE" sz="2400" dirty="0"/>
            </a:br>
            <a:r>
              <a:rPr lang="de-DE" sz="2400" dirty="0">
                <a:hlinkClick r:id="rId2"/>
              </a:rPr>
              <a:t>https://www.shareyourrisk.ch/s1/e5-adrenalin-pur/</a:t>
            </a:r>
            <a:r>
              <a:rPr lang="de-DE" sz="2400" dirty="0"/>
              <a:t> </a:t>
            </a:r>
          </a:p>
          <a:p>
            <a:endParaRPr lang="de-DE" sz="2400" dirty="0"/>
          </a:p>
          <a:p>
            <a:pPr marL="0" indent="0">
              <a:buNone/>
            </a:pPr>
            <a:r>
              <a:rPr lang="de-DE" sz="2400" b="1" dirty="0" err="1"/>
              <a:t>Erklärfilm</a:t>
            </a:r>
            <a:r>
              <a:rPr lang="de-DE" sz="2400" b="1" dirty="0"/>
              <a:t>: „Vorsorge“</a:t>
            </a:r>
            <a:br>
              <a:rPr lang="de-DE" sz="2400" b="1" dirty="0"/>
            </a:br>
            <a:r>
              <a:rPr lang="de-DE" sz="2400" dirty="0">
                <a:hlinkClick r:id="rId3"/>
              </a:rPr>
              <a:t>https://youtu.be/zYs-zroDeGE</a:t>
            </a:r>
            <a:r>
              <a:rPr lang="de-DE" sz="2400" dirty="0"/>
              <a:t> (2:05 Minuten)</a:t>
            </a:r>
          </a:p>
          <a:p>
            <a:pPr marL="0" indent="0">
              <a:buNone/>
            </a:pPr>
            <a:endParaRPr lang="de-DE" sz="2400" dirty="0"/>
          </a:p>
          <a:p>
            <a:pPr marL="0" indent="0">
              <a:buNone/>
            </a:pPr>
            <a:r>
              <a:rPr lang="de-CH" sz="2400" b="1" dirty="0"/>
              <a:t>Comparis.ch</a:t>
            </a:r>
            <a:r>
              <a:rPr lang="de-CH" sz="2400" dirty="0"/>
              <a:t>, </a:t>
            </a:r>
            <a:br>
              <a:rPr lang="de-CH" sz="2400" dirty="0"/>
            </a:br>
            <a:r>
              <a:rPr lang="de-CH" sz="2400" dirty="0"/>
              <a:t>Lebensversicherungen vergleichen in der Schweiz</a:t>
            </a:r>
            <a:br>
              <a:rPr lang="de-CH" sz="2400" dirty="0"/>
            </a:br>
            <a:r>
              <a:rPr lang="de-CH" sz="2400" dirty="0">
                <a:hlinkClick r:id="rId4"/>
              </a:rPr>
              <a:t>https://www.comparis.ch/lebensversicherung/default</a:t>
            </a:r>
            <a:r>
              <a:rPr lang="de-CH" sz="2400" dirty="0"/>
              <a:t> </a:t>
            </a:r>
          </a:p>
        </p:txBody>
      </p:sp>
      <p:pic>
        <p:nvPicPr>
          <p:cNvPr id="4" name="Grafik 3" descr="Ein Bild, das Text, Screenshot, Grafikdesign enthält.&#10;&#10;Automatisch generierte Beschreibung">
            <a:hlinkClick r:id="rId5" action="ppaction://hlinksldjump"/>
            <a:extLst>
              <a:ext uri="{FF2B5EF4-FFF2-40B4-BE49-F238E27FC236}">
                <a16:creationId xmlns:a16="http://schemas.microsoft.com/office/drawing/2014/main" id="{8D11502F-4EBE-9781-D798-D5D7633B11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9004" y="5778000"/>
            <a:ext cx="1652996" cy="1080000"/>
          </a:xfrm>
          <a:prstGeom prst="rect">
            <a:avLst/>
          </a:prstGeom>
        </p:spPr>
      </p:pic>
      <p:pic>
        <p:nvPicPr>
          <p:cNvPr id="5" name="Picture 2">
            <a:extLst>
              <a:ext uri="{FF2B5EF4-FFF2-40B4-BE49-F238E27FC236}">
                <a16:creationId xmlns:a16="http://schemas.microsoft.com/office/drawing/2014/main" id="{7FD54625-845F-D4AA-773E-B2FFA43745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714" y="800213"/>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8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8561D-3BC9-6C00-2498-078EB244AD87}"/>
              </a:ext>
            </a:extLst>
          </p:cNvPr>
          <p:cNvSpPr>
            <a:spLocks noGrp="1"/>
          </p:cNvSpPr>
          <p:nvPr>
            <p:ph type="title"/>
          </p:nvPr>
        </p:nvSpPr>
        <p:spPr>
          <a:xfrm>
            <a:off x="372140" y="101356"/>
            <a:ext cx="9216656" cy="1325563"/>
          </a:xfrm>
        </p:spPr>
        <p:txBody>
          <a:bodyPr/>
          <a:lstStyle/>
          <a:p>
            <a:r>
              <a:rPr lang="de-CH" dirty="0">
                <a:latin typeface="Tahoma" panose="020B0604030504040204" pitchFamily="34" charset="0"/>
                <a:ea typeface="Tahoma" panose="020B0604030504040204" pitchFamily="34" charset="0"/>
                <a:cs typeface="Tahoma" panose="020B0604030504040204" pitchFamily="34" charset="0"/>
              </a:rPr>
              <a:t>Inhalte und Ziele des Moduls</a:t>
            </a:r>
          </a:p>
        </p:txBody>
      </p:sp>
      <p:sp>
        <p:nvSpPr>
          <p:cNvPr id="10" name="Textfeld 9">
            <a:extLst>
              <a:ext uri="{FF2B5EF4-FFF2-40B4-BE49-F238E27FC236}">
                <a16:creationId xmlns:a16="http://schemas.microsoft.com/office/drawing/2014/main" id="{F90EC3CA-0243-530C-795C-1EE3F1A46989}"/>
              </a:ext>
            </a:extLst>
          </p:cNvPr>
          <p:cNvSpPr txBox="1"/>
          <p:nvPr/>
        </p:nvSpPr>
        <p:spPr>
          <a:xfrm>
            <a:off x="372140" y="1538332"/>
            <a:ext cx="10409274" cy="2677656"/>
          </a:xfrm>
          <a:prstGeom prst="rect">
            <a:avLst/>
          </a:prstGeom>
          <a:noFill/>
        </p:spPr>
        <p:txBody>
          <a:bodyPr wrap="square" rtlCol="0">
            <a:spAutoFit/>
          </a:bodyPr>
          <a:lstStyle/>
          <a:p>
            <a:r>
              <a:rPr lang="de-CH" sz="2400" dirty="0">
                <a:latin typeface="Tahoma" panose="020B0604030504040204" pitchFamily="34" charset="0"/>
                <a:ea typeface="Tahoma" panose="020B0604030504040204" pitchFamily="34" charset="0"/>
                <a:cs typeface="Tahoma" panose="020B0604030504040204" pitchFamily="34" charset="0"/>
                <a:hlinkClick r:id="rId2" action="ppaction://hlinksldjump"/>
              </a:rPr>
              <a:t>Wichtige News!</a:t>
            </a:r>
            <a:endParaRPr lang="de-CH" sz="2400" dirty="0">
              <a:latin typeface="Tahoma" panose="020B0604030504040204" pitchFamily="34" charset="0"/>
              <a:ea typeface="Tahoma" panose="020B0604030504040204" pitchFamily="34" charset="0"/>
              <a:cs typeface="Tahoma" panose="020B0604030504040204" pitchFamily="34" charset="0"/>
            </a:endParaRPr>
          </a:p>
          <a:p>
            <a:pPr marL="285750" indent="-285750">
              <a:buBlip>
                <a:blip r:embed="rId3"/>
              </a:buBlip>
            </a:pPr>
            <a:endParaRPr lang="de-CH" sz="2400" dirty="0">
              <a:latin typeface="Tahoma" panose="020B0604030504040204" pitchFamily="34" charset="0"/>
              <a:ea typeface="Tahoma" panose="020B0604030504040204" pitchFamily="34" charset="0"/>
              <a:cs typeface="Tahoma" panose="020B0604030504040204" pitchFamily="34" charset="0"/>
            </a:endParaRPr>
          </a:p>
          <a:p>
            <a:r>
              <a:rPr lang="de-CH" sz="2400" dirty="0">
                <a:solidFill>
                  <a:srgbClr val="4472C4"/>
                </a:solidFill>
                <a:latin typeface="Tahoma" panose="020B0604030504040204" pitchFamily="34" charset="0"/>
                <a:ea typeface="Tahoma" panose="020B060403050404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Lebensversicherung – Was ist das?</a:t>
            </a:r>
            <a:endParaRPr lang="de-CH" sz="2400" dirty="0">
              <a:solidFill>
                <a:srgbClr val="4472C4"/>
              </a:solidFill>
              <a:latin typeface="Tahoma" panose="020B0604030504040204" pitchFamily="34" charset="0"/>
              <a:ea typeface="Tahoma" panose="020B0604030504040204" pitchFamily="34" charset="0"/>
              <a:cs typeface="Tahoma" panose="020B0604030504040204" pitchFamily="34" charset="0"/>
            </a:endParaRPr>
          </a:p>
          <a:p>
            <a:endParaRPr lang="de-CH" sz="2400" dirty="0">
              <a:latin typeface="Tahoma" panose="020B0604030504040204" pitchFamily="34" charset="0"/>
              <a:ea typeface="Tahoma" panose="020B0604030504040204" pitchFamily="34" charset="0"/>
              <a:cs typeface="Tahoma" panose="020B0604030504040204" pitchFamily="34" charset="0"/>
            </a:endParaRPr>
          </a:p>
          <a:p>
            <a:r>
              <a:rPr lang="de-CH" sz="2400" dirty="0">
                <a:solidFill>
                  <a:srgbClr val="4472C4"/>
                </a:solidFill>
                <a:latin typeface="Tahoma" panose="020B0604030504040204" pitchFamily="34" charset="0"/>
                <a:ea typeface="Tahoma" panose="020B060403050404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Aufträge und Aufgaben </a:t>
            </a:r>
            <a:br>
              <a:rPr lang="de-CH" sz="2400" dirty="0">
                <a:latin typeface="Tahoma" panose="020B0604030504040204" pitchFamily="34" charset="0"/>
                <a:ea typeface="Tahoma" panose="020B0604030504040204" pitchFamily="34" charset="0"/>
                <a:cs typeface="Tahoma" panose="020B0604030504040204" pitchFamily="34" charset="0"/>
              </a:rPr>
            </a:br>
            <a:endParaRPr lang="de-CH" sz="2400" dirty="0">
              <a:latin typeface="Tahoma" panose="020B0604030504040204" pitchFamily="34" charset="0"/>
              <a:ea typeface="Tahoma" panose="020B0604030504040204" pitchFamily="34" charset="0"/>
              <a:cs typeface="Tahoma" panose="020B0604030504040204" pitchFamily="34" charset="0"/>
            </a:endParaRPr>
          </a:p>
          <a:p>
            <a:r>
              <a:rPr lang="de-CH" sz="2400" dirty="0">
                <a:latin typeface="Tahoma" panose="020B0604030504040204" pitchFamily="34" charset="0"/>
                <a:ea typeface="Tahoma" panose="020B0604030504040204" pitchFamily="34" charset="0"/>
                <a:cs typeface="Tahoma" panose="020B0604030504040204" pitchFamily="34" charset="0"/>
                <a:hlinkClick r:id="rId6" action="ppaction://hlinksldjump"/>
              </a:rPr>
              <a:t>Game, Zusatzinformationen, Links</a:t>
            </a:r>
            <a:endParaRPr lang="de-CH" sz="2400" dirty="0">
              <a:latin typeface="Tahoma" panose="020B0604030504040204" pitchFamily="34" charset="0"/>
              <a:ea typeface="Tahoma" panose="020B0604030504040204" pitchFamily="34" charset="0"/>
              <a:cs typeface="Tahoma" panose="020B0604030504040204" pitchFamily="34" charset="0"/>
            </a:endParaRPr>
          </a:p>
        </p:txBody>
      </p:sp>
      <p:grpSp>
        <p:nvGrpSpPr>
          <p:cNvPr id="12" name="Gruppieren 11">
            <a:extLst>
              <a:ext uri="{FF2B5EF4-FFF2-40B4-BE49-F238E27FC236}">
                <a16:creationId xmlns:a16="http://schemas.microsoft.com/office/drawing/2014/main" id="{2C197AFF-B215-0453-63F2-C099C740B120}"/>
              </a:ext>
            </a:extLst>
          </p:cNvPr>
          <p:cNvGrpSpPr/>
          <p:nvPr/>
        </p:nvGrpSpPr>
        <p:grpSpPr>
          <a:xfrm>
            <a:off x="7055028" y="2285355"/>
            <a:ext cx="4247490" cy="1800000"/>
            <a:chOff x="7055028" y="2285355"/>
            <a:chExt cx="4247490" cy="1800000"/>
          </a:xfrm>
        </p:grpSpPr>
        <p:pic>
          <p:nvPicPr>
            <p:cNvPr id="6" name="Picture 2" descr="Kostenlose Vektorgrafiken zum Thema Checkliste">
              <a:extLst>
                <a:ext uri="{FF2B5EF4-FFF2-40B4-BE49-F238E27FC236}">
                  <a16:creationId xmlns:a16="http://schemas.microsoft.com/office/drawing/2014/main" id="{4473A14A-C516-D9F9-1260-CF581D789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5028" y="2285355"/>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B7CF050-84CD-5203-4C95-0B0291122EB8}"/>
                </a:ext>
              </a:extLst>
            </p:cNvPr>
            <p:cNvSpPr txBox="1"/>
            <p:nvPr/>
          </p:nvSpPr>
          <p:spPr>
            <a:xfrm>
              <a:off x="8864118" y="2611789"/>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gelangst du zu den Aufträgen!</a:t>
              </a:r>
            </a:p>
          </p:txBody>
        </p:sp>
      </p:grpSp>
      <p:grpSp>
        <p:nvGrpSpPr>
          <p:cNvPr id="9" name="Gruppieren 8">
            <a:extLst>
              <a:ext uri="{FF2B5EF4-FFF2-40B4-BE49-F238E27FC236}">
                <a16:creationId xmlns:a16="http://schemas.microsoft.com/office/drawing/2014/main" id="{4412BB78-5BA1-7AF1-9013-C681EDDE46EB}"/>
              </a:ext>
            </a:extLst>
          </p:cNvPr>
          <p:cNvGrpSpPr/>
          <p:nvPr/>
        </p:nvGrpSpPr>
        <p:grpSpPr>
          <a:xfrm>
            <a:off x="1530390" y="4610517"/>
            <a:ext cx="6155875" cy="2031325"/>
            <a:chOff x="1530390" y="4610517"/>
            <a:chExt cx="6155875" cy="2031325"/>
          </a:xfrm>
        </p:grpSpPr>
        <p:sp>
          <p:nvSpPr>
            <p:cNvPr id="4" name="Textfeld 3">
              <a:extLst>
                <a:ext uri="{FF2B5EF4-FFF2-40B4-BE49-F238E27FC236}">
                  <a16:creationId xmlns:a16="http://schemas.microsoft.com/office/drawing/2014/main" id="{23BE5AC7-4FAF-A17B-83CA-DE2A4CB6B1F5}"/>
                </a:ext>
              </a:extLst>
            </p:cNvPr>
            <p:cNvSpPr txBox="1"/>
            <p:nvPr/>
          </p:nvSpPr>
          <p:spPr>
            <a:xfrm>
              <a:off x="1530390" y="4610517"/>
              <a:ext cx="6155875" cy="2031325"/>
            </a:xfrm>
            <a:prstGeom prst="rect">
              <a:avLst/>
            </a:prstGeom>
            <a:noFill/>
            <a:ln>
              <a:solidFill>
                <a:schemeClr val="accent1"/>
              </a:solidFill>
            </a:ln>
          </p:spPr>
          <p:txBody>
            <a:bodyPr wrap="square" rtlCol="0">
              <a:spAutoFit/>
            </a:bodyPr>
            <a:lstStyle/>
            <a:p>
              <a:r>
                <a:rPr lang="de-DE" b="1" dirty="0">
                  <a:latin typeface="Tahoma" panose="020B0604030504040204" pitchFamily="34" charset="0"/>
                  <a:ea typeface="Tahoma" panose="020B0604030504040204" pitchFamily="34" charset="0"/>
                  <a:cs typeface="Tahoma" panose="020B0604030504040204" pitchFamily="34" charset="0"/>
                </a:rPr>
                <a:t>Ziele</a:t>
              </a:r>
            </a:p>
            <a:p>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a:t>
              </a:r>
              <a:r>
                <a:rPr lang="de-DE" dirty="0" err="1">
                  <a:latin typeface="Tahoma" panose="020B0604030504040204" pitchFamily="34" charset="0"/>
                  <a:ea typeface="Tahoma" panose="020B0604030504040204" pitchFamily="34" charset="0"/>
                  <a:cs typeface="Tahoma" panose="020B0604030504040204" pitchFamily="34" charset="0"/>
                </a:rPr>
                <a:t>weisst</a:t>
              </a:r>
              <a:r>
                <a:rPr lang="de-DE" dirty="0">
                  <a:latin typeface="Tahoma" panose="020B0604030504040204" pitchFamily="34" charset="0"/>
                  <a:ea typeface="Tahoma" panose="020B0604030504040204" pitchFamily="34" charset="0"/>
                  <a:cs typeface="Tahoma" panose="020B0604030504040204" pitchFamily="34" charset="0"/>
                </a:rPr>
                <a:t>, welche Arten von Lebensversicherungen es gibt und wozu diese dienen.</a:t>
              </a:r>
            </a:p>
            <a:p>
              <a:pPr marL="285750" indent="-285750">
                <a:buFont typeface="Arial" panose="020B0604020202020204" pitchFamily="34" charset="0"/>
                <a:buChar char="•"/>
              </a:pPr>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kannst abwägen, in welchen Situationen eine Lebensversicherung sinnvoll ist oder nicht.</a:t>
              </a:r>
            </a:p>
          </p:txBody>
        </p:sp>
        <p:pic>
          <p:nvPicPr>
            <p:cNvPr id="2052" name="Picture 4" descr="Kostenlose Vektorgrafiken zum Thema Pfeil">
              <a:extLst>
                <a:ext uri="{FF2B5EF4-FFF2-40B4-BE49-F238E27FC236}">
                  <a16:creationId xmlns:a16="http://schemas.microsoft.com/office/drawing/2014/main" id="{DADB24ED-2B3F-0C3A-9E24-ECE385707E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808405" y="4610517"/>
              <a:ext cx="65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pieren 4">
            <a:extLst>
              <a:ext uri="{FF2B5EF4-FFF2-40B4-BE49-F238E27FC236}">
                <a16:creationId xmlns:a16="http://schemas.microsoft.com/office/drawing/2014/main" id="{153266E0-0580-B47A-652C-650AA186B652}"/>
              </a:ext>
            </a:extLst>
          </p:cNvPr>
          <p:cNvGrpSpPr/>
          <p:nvPr/>
        </p:nvGrpSpPr>
        <p:grpSpPr>
          <a:xfrm>
            <a:off x="9101542" y="4148852"/>
            <a:ext cx="2438400" cy="2363330"/>
            <a:chOff x="9101542" y="4148852"/>
            <a:chExt cx="2438400" cy="2363330"/>
          </a:xfrm>
        </p:grpSpPr>
        <p:sp>
          <p:nvSpPr>
            <p:cNvPr id="3" name="Textfeld 2">
              <a:extLst>
                <a:ext uri="{FF2B5EF4-FFF2-40B4-BE49-F238E27FC236}">
                  <a16:creationId xmlns:a16="http://schemas.microsoft.com/office/drawing/2014/main" id="{7614F863-E5C8-D45C-51F3-42058B86D38C}"/>
                </a:ext>
              </a:extLst>
            </p:cNvPr>
            <p:cNvSpPr txBox="1"/>
            <p:nvPr/>
          </p:nvSpPr>
          <p:spPr>
            <a:xfrm>
              <a:off x="9101542" y="4148852"/>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kehrst du zur Übersicht zurück!</a:t>
              </a:r>
            </a:p>
          </p:txBody>
        </p:sp>
        <p:pic>
          <p:nvPicPr>
            <p:cNvPr id="14" name="Grafik 13" descr="Ein Bild, das Text, Screenshot, Grafikdesign enthält.&#10;&#10;Automatisch generierte Beschreibung">
              <a:hlinkClick r:id="rId9" action="ppaction://hlinksldjump"/>
              <a:extLst>
                <a:ext uri="{FF2B5EF4-FFF2-40B4-BE49-F238E27FC236}">
                  <a16:creationId xmlns:a16="http://schemas.microsoft.com/office/drawing/2014/main" id="{4398CF7A-7C63-A3D0-6768-11C8053083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18744" y="5072182"/>
              <a:ext cx="2203995" cy="1440000"/>
            </a:xfrm>
            <a:prstGeom prst="rect">
              <a:avLst/>
            </a:prstGeom>
          </p:spPr>
        </p:pic>
      </p:grpSp>
      <p:sp>
        <p:nvSpPr>
          <p:cNvPr id="13" name="Inhaltsplatzhalter 12">
            <a:extLst>
              <a:ext uri="{FF2B5EF4-FFF2-40B4-BE49-F238E27FC236}">
                <a16:creationId xmlns:a16="http://schemas.microsoft.com/office/drawing/2014/main" id="{D3915754-44E0-67C2-09BC-329563E599B5}"/>
              </a:ext>
            </a:extLst>
          </p:cNvPr>
          <p:cNvSpPr>
            <a:spLocks noGrp="1"/>
          </p:cNvSpPr>
          <p:nvPr>
            <p:ph idx="1"/>
          </p:nvPr>
        </p:nvSpPr>
        <p:spPr/>
        <p:txBody>
          <a:bodyPr/>
          <a:lstStyle/>
          <a:p>
            <a:endParaRPr lang="de-CH"/>
          </a:p>
        </p:txBody>
      </p:sp>
    </p:spTree>
    <p:extLst>
      <p:ext uri="{BB962C8B-B14F-4D97-AF65-F5344CB8AC3E}">
        <p14:creationId xmlns:p14="http://schemas.microsoft.com/office/powerpoint/2010/main" val="26759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additive="base">
                                        <p:cTn id="1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additive="base">
                                        <p:cTn id="1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 calcmode="lin" valueType="num">
                                      <p:cBhvr additive="base">
                                        <p:cTn id="2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B7913-FA44-B770-C0C1-47135B72C79E}"/>
              </a:ext>
            </a:extLst>
          </p:cNvPr>
          <p:cNvSpPr>
            <a:spLocks noGrp="1"/>
          </p:cNvSpPr>
          <p:nvPr>
            <p:ph type="title"/>
          </p:nvPr>
        </p:nvSpPr>
        <p:spPr/>
        <p:txBody>
          <a:bodyPr/>
          <a:lstStyle/>
          <a:p>
            <a:r>
              <a:rPr lang="de-CH" dirty="0"/>
              <a:t>Wichtige News!</a:t>
            </a:r>
          </a:p>
        </p:txBody>
      </p:sp>
      <p:sp>
        <p:nvSpPr>
          <p:cNvPr id="8" name="Textfeld 7">
            <a:extLst>
              <a:ext uri="{FF2B5EF4-FFF2-40B4-BE49-F238E27FC236}">
                <a16:creationId xmlns:a16="http://schemas.microsoft.com/office/drawing/2014/main" id="{CB0C4E27-6A52-A026-F52C-F724A6548141}"/>
              </a:ext>
            </a:extLst>
          </p:cNvPr>
          <p:cNvSpPr txBox="1"/>
          <p:nvPr/>
        </p:nvSpPr>
        <p:spPr>
          <a:xfrm>
            <a:off x="4389120" y="2189520"/>
            <a:ext cx="7290438" cy="3416320"/>
          </a:xfrm>
          <a:prstGeom prst="rect">
            <a:avLst/>
          </a:prstGeom>
          <a:noFill/>
        </p:spPr>
        <p:txBody>
          <a:bodyPr wrap="square" rtlCol="0">
            <a:spAutoFit/>
          </a:bodyPr>
          <a:lstStyle/>
          <a:p>
            <a:pPr algn="just"/>
            <a:r>
              <a:rPr lang="de-CH" dirty="0"/>
              <a:t>Marco trifft sich heute mit seinem Lieblingsonkel Ricardo. Dieser hat brisante Neuigkeiten zu verkünden! Sein Traumhaus am Waldrand steht zum Verkauf und Ricardo hat sich entschieden, diesen Traum zu verwirklichen.</a:t>
            </a:r>
          </a:p>
          <a:p>
            <a:pPr algn="just"/>
            <a:r>
              <a:rPr lang="de-CH" dirty="0"/>
              <a:t>Um den Hauskauf realisieren zu können, braucht Ricardo nicht nur das nötige Kleingeld, auch eine Lebensversicherung wird ihm empfohlen. </a:t>
            </a:r>
          </a:p>
          <a:p>
            <a:pPr algn="just"/>
            <a:r>
              <a:rPr lang="de-CH" dirty="0"/>
              <a:t>Seine Familie soll das Haus auch behalten können, falls Ricardo etwas passiere. </a:t>
            </a:r>
          </a:p>
          <a:p>
            <a:pPr algn="just"/>
            <a:r>
              <a:rPr lang="de-CH" dirty="0"/>
              <a:t>Marco hofft natürlich, dass Ricardo nichts zustösst und das Traumhaus noch lange geniessen kann. Er weiss aber auch: Vorsicht ist besser als Nachsicht.</a:t>
            </a:r>
          </a:p>
          <a:p>
            <a:pPr algn="just"/>
            <a:endParaRPr lang="de-CH" dirty="0"/>
          </a:p>
          <a:p>
            <a:r>
              <a:rPr lang="de-CH" b="1" dirty="0">
                <a:solidFill>
                  <a:srgbClr val="C00000"/>
                </a:solidFill>
              </a:rPr>
              <a:t>Wie Lebensversicherungen genau funktionieren, erfährst du in diesem Modul. Los geht’s!</a:t>
            </a:r>
          </a:p>
        </p:txBody>
      </p:sp>
      <p:pic>
        <p:nvPicPr>
          <p:cNvPr id="3" name="Grafik 2" descr="Ein Bild, das Menschliches Gesicht, Cartoon, Darstellung, Animierter Cartoon enthält.&#10;&#10;Automatisch generierte Beschreibung">
            <a:extLst>
              <a:ext uri="{FF2B5EF4-FFF2-40B4-BE49-F238E27FC236}">
                <a16:creationId xmlns:a16="http://schemas.microsoft.com/office/drawing/2014/main" id="{0D6C3F70-31F8-CA3F-F7C8-2CE670943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120" y="2403680"/>
            <a:ext cx="2988000" cy="2988000"/>
          </a:xfrm>
          <a:prstGeom prst="rect">
            <a:avLst/>
          </a:prstGeom>
        </p:spPr>
      </p:pic>
      <p:pic>
        <p:nvPicPr>
          <p:cNvPr id="9" name="Grafik 8" descr="Ein Bild, das Text, Screenshot, Grafikdesign enthält.&#10;&#10;Automatisch generierte Beschreibung">
            <a:hlinkClick r:id="rId3" action="ppaction://hlinksldjump"/>
            <a:extLst>
              <a:ext uri="{FF2B5EF4-FFF2-40B4-BE49-F238E27FC236}">
                <a16:creationId xmlns:a16="http://schemas.microsoft.com/office/drawing/2014/main" id="{51C0B298-E231-0039-1EC4-C5E781A6B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004" y="5778000"/>
            <a:ext cx="1652996" cy="1080000"/>
          </a:xfrm>
          <a:prstGeom prst="rect">
            <a:avLst/>
          </a:prstGeom>
        </p:spPr>
      </p:pic>
    </p:spTree>
    <p:extLst>
      <p:ext uri="{BB962C8B-B14F-4D97-AF65-F5344CB8AC3E}">
        <p14:creationId xmlns:p14="http://schemas.microsoft.com/office/powerpoint/2010/main" val="345855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16FBA-9F0F-4307-7802-84E3F7C804F1}"/>
              </a:ext>
            </a:extLst>
          </p:cNvPr>
          <p:cNvSpPr>
            <a:spLocks noGrp="1"/>
          </p:cNvSpPr>
          <p:nvPr>
            <p:ph type="title"/>
          </p:nvPr>
        </p:nvSpPr>
        <p:spPr/>
        <p:txBody>
          <a:bodyPr>
            <a:normAutofit/>
          </a:bodyPr>
          <a:lstStyle/>
          <a:p>
            <a:r>
              <a:rPr lang="de-CH" sz="4800" dirty="0"/>
              <a:t>Lebensversicherungen</a:t>
            </a:r>
          </a:p>
        </p:txBody>
      </p:sp>
      <p:sp>
        <p:nvSpPr>
          <p:cNvPr id="3" name="Inhaltsplatzhalter 2">
            <a:extLst>
              <a:ext uri="{FF2B5EF4-FFF2-40B4-BE49-F238E27FC236}">
                <a16:creationId xmlns:a16="http://schemas.microsoft.com/office/drawing/2014/main" id="{92337B5F-6BD6-90D4-507C-AEBF223ABA6C}"/>
              </a:ext>
            </a:extLst>
          </p:cNvPr>
          <p:cNvSpPr>
            <a:spLocks noGrp="1"/>
          </p:cNvSpPr>
          <p:nvPr>
            <p:ph idx="1"/>
          </p:nvPr>
        </p:nvSpPr>
        <p:spPr/>
        <p:txBody>
          <a:bodyPr>
            <a:normAutofit fontScale="92500" lnSpcReduction="10000"/>
          </a:bodyPr>
          <a:lstStyle/>
          <a:p>
            <a:pPr marL="0" indent="0" algn="just">
              <a:buNone/>
            </a:pPr>
            <a:r>
              <a:rPr lang="de-DE" sz="2400" dirty="0"/>
              <a:t>Wenn jemand stirbt, ist das immer traurig. Ein Todesfall zudem kann für die Angehörigen finanzielle Not mit sich bringen.</a:t>
            </a:r>
          </a:p>
          <a:p>
            <a:pPr marL="0" indent="0" algn="just">
              <a:buNone/>
            </a:pPr>
            <a:r>
              <a:rPr lang="de-DE" sz="2400" dirty="0"/>
              <a:t>Hier kann eine Lebensversicherung helfen, den Lebensunterhalt weiter zu finanzieren.</a:t>
            </a:r>
          </a:p>
          <a:p>
            <a:pPr marL="0" indent="0" algn="just">
              <a:buNone/>
            </a:pPr>
            <a:endParaRPr lang="de-DE" sz="2400" b="0" i="0" dirty="0">
              <a:solidFill>
                <a:srgbClr val="1B1B1B"/>
              </a:solidFill>
              <a:effectLst/>
              <a:latin typeface="Roboto" panose="02000000000000000000" pitchFamily="2" charset="0"/>
            </a:endParaRPr>
          </a:p>
          <a:p>
            <a:pPr marL="0" indent="0">
              <a:buNone/>
            </a:pPr>
            <a:r>
              <a:rPr lang="de-DE" sz="2400" b="1" dirty="0">
                <a:solidFill>
                  <a:srgbClr val="1B1B1B"/>
                </a:solidFill>
                <a:latin typeface="Roboto" panose="02000000000000000000" pitchFamily="2" charset="0"/>
              </a:rPr>
              <a:t>Doch welche Möglichkeiten gibt es da?</a:t>
            </a:r>
          </a:p>
          <a:p>
            <a:pPr>
              <a:buFont typeface="Wingdings" panose="05000000000000000000" pitchFamily="2" charset="2"/>
              <a:buChar char="§"/>
            </a:pPr>
            <a:r>
              <a:rPr lang="de-DE" sz="2400" dirty="0">
                <a:solidFill>
                  <a:srgbClr val="1B1B1B"/>
                </a:solidFill>
                <a:latin typeface="Roboto" panose="02000000000000000000" pitchFamily="2" charset="0"/>
                <a:hlinkClick r:id="rId2" action="ppaction://hlinksldjump"/>
              </a:rPr>
              <a:t>Absicherung durch Lebensversicherung</a:t>
            </a:r>
            <a:endParaRPr lang="de-DE" sz="2400" dirty="0">
              <a:solidFill>
                <a:srgbClr val="1B1B1B"/>
              </a:solidFill>
              <a:latin typeface="Roboto" panose="02000000000000000000" pitchFamily="2" charset="0"/>
            </a:endParaRPr>
          </a:p>
          <a:p>
            <a:pPr>
              <a:buFont typeface="Wingdings" panose="05000000000000000000" pitchFamily="2" charset="2"/>
              <a:buChar char="§"/>
            </a:pPr>
            <a:r>
              <a:rPr lang="de-DE" sz="2400" dirty="0">
                <a:solidFill>
                  <a:srgbClr val="1B1B1B"/>
                </a:solidFill>
                <a:latin typeface="Roboto" panose="02000000000000000000" pitchFamily="2" charset="0"/>
                <a:hlinkClick r:id="rId3" action="ppaction://hlinksldjump"/>
              </a:rPr>
              <a:t>Todesfallversicherung</a:t>
            </a:r>
            <a:endParaRPr lang="de-DE" sz="2400" dirty="0">
              <a:solidFill>
                <a:srgbClr val="1B1B1B"/>
              </a:solidFill>
              <a:latin typeface="Roboto" panose="02000000000000000000" pitchFamily="2" charset="0"/>
            </a:endParaRPr>
          </a:p>
          <a:p>
            <a:pPr>
              <a:buFont typeface="Wingdings" panose="05000000000000000000" pitchFamily="2" charset="2"/>
              <a:buChar char="§"/>
            </a:pPr>
            <a:r>
              <a:rPr lang="de-DE" sz="2400" dirty="0">
                <a:solidFill>
                  <a:srgbClr val="1B1B1B"/>
                </a:solidFill>
                <a:latin typeface="Roboto" panose="02000000000000000000" pitchFamily="2" charset="0"/>
                <a:hlinkClick r:id="rId4" action="ppaction://hlinksldjump"/>
              </a:rPr>
              <a:t>Erwerbsunfähigkeitsversicherung</a:t>
            </a:r>
            <a:endParaRPr lang="de-DE" sz="2400" dirty="0">
              <a:solidFill>
                <a:srgbClr val="1B1B1B"/>
              </a:solidFill>
              <a:latin typeface="Roboto" panose="02000000000000000000" pitchFamily="2" charset="0"/>
            </a:endParaRPr>
          </a:p>
          <a:p>
            <a:pPr>
              <a:buFont typeface="Wingdings" panose="05000000000000000000" pitchFamily="2" charset="2"/>
              <a:buChar char="§"/>
            </a:pPr>
            <a:r>
              <a:rPr lang="de-DE" sz="2400" dirty="0">
                <a:solidFill>
                  <a:srgbClr val="1B1B1B"/>
                </a:solidFill>
                <a:latin typeface="Roboto" panose="02000000000000000000" pitchFamily="2" charset="0"/>
                <a:hlinkClick r:id="rId5" action="ppaction://hlinksldjump"/>
              </a:rPr>
              <a:t>Gemischte Lebensversicherung</a:t>
            </a:r>
            <a:endParaRPr lang="de-DE" sz="2400" dirty="0">
              <a:solidFill>
                <a:srgbClr val="1B1B1B"/>
              </a:solidFill>
              <a:latin typeface="Roboto" panose="02000000000000000000" pitchFamily="2" charset="0"/>
            </a:endParaRPr>
          </a:p>
          <a:p>
            <a:pPr>
              <a:buFont typeface="Wingdings" panose="05000000000000000000" pitchFamily="2" charset="2"/>
              <a:buChar char="§"/>
            </a:pPr>
            <a:r>
              <a:rPr lang="de-DE" sz="2400" dirty="0">
                <a:solidFill>
                  <a:srgbClr val="1B1B1B"/>
                </a:solidFill>
                <a:latin typeface="Roboto" panose="02000000000000000000" pitchFamily="2" charset="0"/>
                <a:hlinkClick r:id="rId6" action="ppaction://hlinksldjump"/>
              </a:rPr>
              <a:t>Altersrentenversicherung</a:t>
            </a:r>
            <a:endParaRPr lang="de-DE" sz="2400" dirty="0">
              <a:solidFill>
                <a:srgbClr val="1B1B1B"/>
              </a:solidFill>
              <a:latin typeface="Roboto" panose="02000000000000000000" pitchFamily="2" charset="0"/>
            </a:endParaRPr>
          </a:p>
          <a:p>
            <a:pPr marL="0" indent="0">
              <a:buNone/>
            </a:pPr>
            <a:endParaRPr lang="de-CH" dirty="0"/>
          </a:p>
        </p:txBody>
      </p:sp>
      <p:sp>
        <p:nvSpPr>
          <p:cNvPr id="5" name="Textfeld 4">
            <a:extLst>
              <a:ext uri="{FF2B5EF4-FFF2-40B4-BE49-F238E27FC236}">
                <a16:creationId xmlns:a16="http://schemas.microsoft.com/office/drawing/2014/main" id="{3AE20413-4659-5207-BB81-A77D5E7B7C25}"/>
              </a:ext>
            </a:extLst>
          </p:cNvPr>
          <p:cNvSpPr txBox="1"/>
          <p:nvPr/>
        </p:nvSpPr>
        <p:spPr>
          <a:xfrm rot="20760547">
            <a:off x="7654833" y="3614058"/>
            <a:ext cx="3310621" cy="1200329"/>
          </a:xfrm>
          <a:prstGeom prst="rect">
            <a:avLst/>
          </a:prstGeom>
          <a:noFill/>
        </p:spPr>
        <p:txBody>
          <a:bodyPr wrap="square" rtlCol="0">
            <a:spAutoFit/>
          </a:bodyPr>
          <a:lstStyle/>
          <a:p>
            <a:r>
              <a:rPr lang="de-DE" b="1" dirty="0">
                <a:solidFill>
                  <a:srgbClr val="FF0000"/>
                </a:solidFill>
                <a:latin typeface="Tahoma" panose="020B0604030504040204" pitchFamily="34" charset="0"/>
                <a:ea typeface="Tahoma" panose="020B0604030504040204" pitchFamily="34" charset="0"/>
                <a:cs typeface="Tahoma" panose="020B0604030504040204" pitchFamily="34" charset="0"/>
              </a:rPr>
              <a:t>Klicke auf die einzelnen Versicherungs-Möglichkeiten, um mehr darüber zu erfahren!</a:t>
            </a:r>
            <a:endParaRPr lang="de-CH"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Grafik 6" descr="Ein Bild, das Text, Screenshot, Grafikdesign enthält.&#10;&#10;Automatisch generierte Beschreibung">
            <a:hlinkClick r:id="rId7" action="ppaction://hlinksldjump"/>
            <a:extLst>
              <a:ext uri="{FF2B5EF4-FFF2-40B4-BE49-F238E27FC236}">
                <a16:creationId xmlns:a16="http://schemas.microsoft.com/office/drawing/2014/main" id="{E0D77F31-FCC5-1E07-E58A-2E6A8F3A44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9004" y="5778000"/>
            <a:ext cx="1652996" cy="1080000"/>
          </a:xfrm>
          <a:prstGeom prst="rect">
            <a:avLst/>
          </a:prstGeom>
        </p:spPr>
      </p:pic>
    </p:spTree>
    <p:extLst>
      <p:ext uri="{BB962C8B-B14F-4D97-AF65-F5344CB8AC3E}">
        <p14:creationId xmlns:p14="http://schemas.microsoft.com/office/powerpoint/2010/main" val="35567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additive="base">
                                        <p:cTn id="2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1"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F8F55-4AFF-211D-04CB-9EB895B316BA}"/>
              </a:ext>
            </a:extLst>
          </p:cNvPr>
          <p:cNvSpPr>
            <a:spLocks noGrp="1"/>
          </p:cNvSpPr>
          <p:nvPr>
            <p:ph type="title"/>
          </p:nvPr>
        </p:nvSpPr>
        <p:spPr/>
        <p:txBody>
          <a:bodyPr>
            <a:normAutofit fontScale="90000"/>
          </a:bodyPr>
          <a:lstStyle/>
          <a:p>
            <a:r>
              <a:rPr lang="de-DE" dirty="0"/>
              <a:t>Absicherung durch Lebensversicherungen</a:t>
            </a:r>
            <a:endParaRPr lang="de-CH" dirty="0"/>
          </a:p>
        </p:txBody>
      </p:sp>
      <p:sp>
        <p:nvSpPr>
          <p:cNvPr id="3" name="Inhaltsplatzhalter 2">
            <a:extLst>
              <a:ext uri="{FF2B5EF4-FFF2-40B4-BE49-F238E27FC236}">
                <a16:creationId xmlns:a16="http://schemas.microsoft.com/office/drawing/2014/main" id="{7BD783F6-5250-F726-74CC-7A49E855A0C4}"/>
              </a:ext>
            </a:extLst>
          </p:cNvPr>
          <p:cNvSpPr>
            <a:spLocks noGrp="1"/>
          </p:cNvSpPr>
          <p:nvPr>
            <p:ph idx="1"/>
          </p:nvPr>
        </p:nvSpPr>
        <p:spPr>
          <a:xfrm>
            <a:off x="838200" y="1825625"/>
            <a:ext cx="10515600" cy="3282403"/>
          </a:xfrm>
        </p:spPr>
        <p:txBody>
          <a:bodyPr>
            <a:normAutofit/>
          </a:bodyPr>
          <a:lstStyle/>
          <a:p>
            <a:pPr marL="0" indent="0">
              <a:buNone/>
            </a:pPr>
            <a:r>
              <a:rPr lang="de-DE" sz="2200" dirty="0"/>
              <a:t>Der Abschluss einer Lebensversicherung ist </a:t>
            </a:r>
            <a:r>
              <a:rPr lang="de-DE" sz="2200" b="1" dirty="0"/>
              <a:t>freiwillig</a:t>
            </a:r>
            <a:r>
              <a:rPr lang="de-DE" sz="2200" dirty="0"/>
              <a:t>. Sowohl für den Versicherungsnehmer (hier: Onkel Ricardo), aber auch für die Versicherungsgesellschaft. </a:t>
            </a:r>
          </a:p>
          <a:p>
            <a:pPr marL="0" indent="0">
              <a:buNone/>
            </a:pPr>
            <a:r>
              <a:rPr lang="de-DE" sz="2200" dirty="0"/>
              <a:t>Zudem darf jede versicherte Person entscheiden, </a:t>
            </a:r>
            <a:r>
              <a:rPr lang="de-DE" sz="2200" b="1" dirty="0"/>
              <a:t>wer</a:t>
            </a:r>
            <a:r>
              <a:rPr lang="de-DE" sz="2200" dirty="0"/>
              <a:t> im Todesfall die </a:t>
            </a:r>
            <a:r>
              <a:rPr lang="de-DE" sz="2200" b="1" dirty="0"/>
              <a:t>Versicherungsleistung</a:t>
            </a:r>
            <a:r>
              <a:rPr lang="de-DE" sz="2200" dirty="0"/>
              <a:t> erhalten soll. </a:t>
            </a:r>
          </a:p>
          <a:p>
            <a:pPr marL="0" indent="0">
              <a:buNone/>
            </a:pPr>
            <a:endParaRPr lang="de-CH" sz="2200" i="1" dirty="0"/>
          </a:p>
          <a:p>
            <a:pPr marL="0" indent="0">
              <a:buNone/>
            </a:pPr>
            <a:r>
              <a:rPr lang="de-CH" sz="2200" i="1" dirty="0">
                <a:solidFill>
                  <a:srgbClr val="002060"/>
                </a:solidFill>
              </a:rPr>
              <a:t>Onkel Ricardo muss also der Versicherungsgesellschaft angeben, wen er mit seiner Versicherung absichern möchte. Zudem muss er über seine Gesundheit und seine finanziellen Verhältnisse Auskunft geben. </a:t>
            </a:r>
          </a:p>
        </p:txBody>
      </p:sp>
      <p:pic>
        <p:nvPicPr>
          <p:cNvPr id="4" name="Grafik 3" descr="Ein Bild, das Text, Screenshot, Grafikdesign enthält.&#10;&#10;Automatisch generierte Beschreibung">
            <a:hlinkClick r:id="rId2" action="ppaction://hlinksldjump"/>
            <a:extLst>
              <a:ext uri="{FF2B5EF4-FFF2-40B4-BE49-F238E27FC236}">
                <a16:creationId xmlns:a16="http://schemas.microsoft.com/office/drawing/2014/main" id="{2F034B5F-28D7-42B1-A965-F8CEDA1F3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004" y="5778000"/>
            <a:ext cx="1652996" cy="1080000"/>
          </a:xfrm>
          <a:prstGeom prst="rect">
            <a:avLst/>
          </a:prstGeom>
        </p:spPr>
      </p:pic>
    </p:spTree>
    <p:extLst>
      <p:ext uri="{BB962C8B-B14F-4D97-AF65-F5344CB8AC3E}">
        <p14:creationId xmlns:p14="http://schemas.microsoft.com/office/powerpoint/2010/main" val="10543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C316A-86D3-47E0-C560-F4DC74988514}"/>
              </a:ext>
            </a:extLst>
          </p:cNvPr>
          <p:cNvSpPr>
            <a:spLocks noGrp="1"/>
          </p:cNvSpPr>
          <p:nvPr>
            <p:ph type="title"/>
          </p:nvPr>
        </p:nvSpPr>
        <p:spPr/>
        <p:txBody>
          <a:bodyPr/>
          <a:lstStyle/>
          <a:p>
            <a:r>
              <a:rPr lang="de-DE" dirty="0"/>
              <a:t>Todesfallversicherung</a:t>
            </a:r>
            <a:endParaRPr lang="de-CH" dirty="0"/>
          </a:p>
        </p:txBody>
      </p:sp>
      <p:sp>
        <p:nvSpPr>
          <p:cNvPr id="3" name="Inhaltsplatzhalter 2">
            <a:extLst>
              <a:ext uri="{FF2B5EF4-FFF2-40B4-BE49-F238E27FC236}">
                <a16:creationId xmlns:a16="http://schemas.microsoft.com/office/drawing/2014/main" id="{FA88C1EB-4941-F13E-2FDF-BDF78FCCD845}"/>
              </a:ext>
            </a:extLst>
          </p:cNvPr>
          <p:cNvSpPr>
            <a:spLocks noGrp="1"/>
          </p:cNvSpPr>
          <p:nvPr>
            <p:ph idx="1"/>
          </p:nvPr>
        </p:nvSpPr>
        <p:spPr/>
        <p:txBody>
          <a:bodyPr>
            <a:normAutofit/>
          </a:bodyPr>
          <a:lstStyle/>
          <a:p>
            <a:pPr marL="0" indent="0">
              <a:buNone/>
            </a:pPr>
            <a:r>
              <a:rPr lang="de-DE" sz="2200" dirty="0"/>
              <a:t>Bei einer Todesfallversicherung erhalten die </a:t>
            </a:r>
            <a:r>
              <a:rPr lang="de-DE" sz="2200" b="1" dirty="0"/>
              <a:t>begünstigten</a:t>
            </a:r>
            <a:r>
              <a:rPr lang="de-DE" sz="2200" dirty="0"/>
              <a:t> </a:t>
            </a:r>
            <a:r>
              <a:rPr lang="de-DE" sz="2200" b="1" dirty="0"/>
              <a:t>Personen</a:t>
            </a:r>
            <a:r>
              <a:rPr lang="de-DE" sz="2200" dirty="0"/>
              <a:t> im Todesfall des Versicherten die </a:t>
            </a:r>
            <a:r>
              <a:rPr lang="de-DE" sz="2200" b="1" dirty="0"/>
              <a:t>versicherte Geldsumme</a:t>
            </a:r>
            <a:r>
              <a:rPr lang="de-DE" sz="2200" dirty="0"/>
              <a:t>.</a:t>
            </a:r>
          </a:p>
          <a:p>
            <a:pPr marL="0" indent="0">
              <a:buNone/>
            </a:pPr>
            <a:endParaRPr lang="de-DE" sz="2200" dirty="0"/>
          </a:p>
          <a:p>
            <a:pPr marL="0" indent="0">
              <a:buNone/>
            </a:pPr>
            <a:r>
              <a:rPr lang="de-CH" sz="2200" i="1" dirty="0">
                <a:solidFill>
                  <a:srgbClr val="002060"/>
                </a:solidFill>
              </a:rPr>
              <a:t>Onkel Ricardo muss sich also überlegen, wen er als begünstigte Person einsetzen möchte. Höchstwahrscheinlich wird er seine Frau auswählen, da diese mit der Versicherungssumme weiterhin für den Lebensunterhalt der Familie aufkommen kann. </a:t>
            </a:r>
          </a:p>
          <a:p>
            <a:pPr marL="0" indent="0">
              <a:buNone/>
            </a:pPr>
            <a:r>
              <a:rPr lang="de-CH" sz="2200" i="1" dirty="0">
                <a:solidFill>
                  <a:srgbClr val="002060"/>
                </a:solidFill>
              </a:rPr>
              <a:t>So könnte die Ehefrau von Ricardo weiterhin die Raten für das Haus finanzieren und gleichzeitig die Betreuung der Kinder wahrnehmen.</a:t>
            </a:r>
          </a:p>
        </p:txBody>
      </p:sp>
      <p:pic>
        <p:nvPicPr>
          <p:cNvPr id="4" name="Grafik 3" descr="Ein Bild, das Text, Screenshot, Grafikdesign enthält.&#10;&#10;Automatisch generierte Beschreibung">
            <a:hlinkClick r:id="rId2" action="ppaction://hlinksldjump"/>
            <a:extLst>
              <a:ext uri="{FF2B5EF4-FFF2-40B4-BE49-F238E27FC236}">
                <a16:creationId xmlns:a16="http://schemas.microsoft.com/office/drawing/2014/main" id="{71E28AF8-3231-DDBD-EB6B-AC5C4E942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004" y="5778000"/>
            <a:ext cx="1652996" cy="1080000"/>
          </a:xfrm>
          <a:prstGeom prst="rect">
            <a:avLst/>
          </a:prstGeom>
        </p:spPr>
      </p:pic>
    </p:spTree>
    <p:extLst>
      <p:ext uri="{BB962C8B-B14F-4D97-AF65-F5344CB8AC3E}">
        <p14:creationId xmlns:p14="http://schemas.microsoft.com/office/powerpoint/2010/main" val="350673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A1F1-2A79-38E0-3818-19194B96D56C}"/>
              </a:ext>
            </a:extLst>
          </p:cNvPr>
          <p:cNvSpPr>
            <a:spLocks noGrp="1"/>
          </p:cNvSpPr>
          <p:nvPr>
            <p:ph type="title"/>
          </p:nvPr>
        </p:nvSpPr>
        <p:spPr/>
        <p:txBody>
          <a:bodyPr/>
          <a:lstStyle/>
          <a:p>
            <a:r>
              <a:rPr lang="de-DE" dirty="0"/>
              <a:t>Erwerbsunfähigkeitsversicherung</a:t>
            </a:r>
            <a:endParaRPr lang="de-CH" dirty="0"/>
          </a:p>
        </p:txBody>
      </p:sp>
      <p:sp>
        <p:nvSpPr>
          <p:cNvPr id="3" name="Inhaltsplatzhalter 2">
            <a:extLst>
              <a:ext uri="{FF2B5EF4-FFF2-40B4-BE49-F238E27FC236}">
                <a16:creationId xmlns:a16="http://schemas.microsoft.com/office/drawing/2014/main" id="{03925021-3BD5-5894-4487-13A7E9E72A1C}"/>
              </a:ext>
            </a:extLst>
          </p:cNvPr>
          <p:cNvSpPr>
            <a:spLocks noGrp="1"/>
          </p:cNvSpPr>
          <p:nvPr>
            <p:ph idx="1"/>
          </p:nvPr>
        </p:nvSpPr>
        <p:spPr>
          <a:xfrm>
            <a:off x="838200" y="1825625"/>
            <a:ext cx="10515600" cy="2897724"/>
          </a:xfrm>
        </p:spPr>
        <p:txBody>
          <a:bodyPr>
            <a:normAutofit/>
          </a:bodyPr>
          <a:lstStyle/>
          <a:p>
            <a:pPr marL="0" indent="0" algn="just">
              <a:buNone/>
            </a:pPr>
            <a:r>
              <a:rPr lang="de-DE" sz="2200" dirty="0"/>
              <a:t>Wer wegen einer </a:t>
            </a:r>
            <a:r>
              <a:rPr lang="de-DE" sz="2200" b="1" dirty="0"/>
              <a:t>Krankheit</a:t>
            </a:r>
            <a:r>
              <a:rPr lang="de-DE" sz="2200" dirty="0"/>
              <a:t> oder einem </a:t>
            </a:r>
            <a:r>
              <a:rPr lang="de-DE" sz="2200" b="1" dirty="0"/>
              <a:t>Unfall</a:t>
            </a:r>
            <a:r>
              <a:rPr lang="de-DE" sz="2200" dirty="0"/>
              <a:t> nicht mehr arbeiten und Geld verdienen können, ist auf finanzielle Unterstützung angewiesen. </a:t>
            </a:r>
          </a:p>
          <a:p>
            <a:pPr marL="0" indent="0" algn="just">
              <a:buNone/>
            </a:pPr>
            <a:endParaRPr lang="de-DE" sz="2200" dirty="0"/>
          </a:p>
          <a:p>
            <a:pPr marL="0" indent="0" algn="just">
              <a:buNone/>
            </a:pPr>
            <a:r>
              <a:rPr lang="de-DE" sz="2200" i="1" dirty="0">
                <a:solidFill>
                  <a:srgbClr val="002060"/>
                </a:solidFill>
              </a:rPr>
              <a:t>Kann also Onkel Ricardo bspw. nach einem Unfall nicht mehr arbeiten, bezahlt die Erwerbsunfähigkeitsversicherung einen vorher abgemachten Betrag aus. </a:t>
            </a:r>
          </a:p>
          <a:p>
            <a:pPr marL="0" indent="0" algn="just">
              <a:buNone/>
            </a:pPr>
            <a:r>
              <a:rPr lang="de-DE" sz="2200" i="1" dirty="0">
                <a:solidFill>
                  <a:srgbClr val="002060"/>
                </a:solidFill>
              </a:rPr>
              <a:t>So kann er weiterhin den gewohnten Lebensstandard aufrechterhalten und z. B. das neue Haus abbezahlen. </a:t>
            </a:r>
            <a:endParaRPr lang="de-CH" sz="2200" i="1" dirty="0">
              <a:solidFill>
                <a:srgbClr val="002060"/>
              </a:solidFill>
            </a:endParaRPr>
          </a:p>
        </p:txBody>
      </p:sp>
      <p:pic>
        <p:nvPicPr>
          <p:cNvPr id="4" name="Grafik 3" descr="Ein Bild, das Text, Screenshot, Grafikdesign enthält.&#10;&#10;Automatisch generierte Beschreibung">
            <a:hlinkClick r:id="rId2" action="ppaction://hlinksldjump"/>
            <a:extLst>
              <a:ext uri="{FF2B5EF4-FFF2-40B4-BE49-F238E27FC236}">
                <a16:creationId xmlns:a16="http://schemas.microsoft.com/office/drawing/2014/main" id="{74903CEE-54A4-521D-9E2B-A63FA4A22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004" y="5778000"/>
            <a:ext cx="1652996" cy="1080000"/>
          </a:xfrm>
          <a:prstGeom prst="rect">
            <a:avLst/>
          </a:prstGeom>
        </p:spPr>
      </p:pic>
    </p:spTree>
    <p:extLst>
      <p:ext uri="{BB962C8B-B14F-4D97-AF65-F5344CB8AC3E}">
        <p14:creationId xmlns:p14="http://schemas.microsoft.com/office/powerpoint/2010/main" val="33967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A1F1-2A79-38E0-3818-19194B96D56C}"/>
              </a:ext>
            </a:extLst>
          </p:cNvPr>
          <p:cNvSpPr>
            <a:spLocks noGrp="1"/>
          </p:cNvSpPr>
          <p:nvPr>
            <p:ph type="title"/>
          </p:nvPr>
        </p:nvSpPr>
        <p:spPr/>
        <p:txBody>
          <a:bodyPr/>
          <a:lstStyle/>
          <a:p>
            <a:r>
              <a:rPr lang="de-DE" dirty="0"/>
              <a:t>Gemischte Lebensversicherung</a:t>
            </a:r>
            <a:endParaRPr lang="de-CH" dirty="0"/>
          </a:p>
        </p:txBody>
      </p:sp>
      <p:sp>
        <p:nvSpPr>
          <p:cNvPr id="3" name="Inhaltsplatzhalter 2">
            <a:extLst>
              <a:ext uri="{FF2B5EF4-FFF2-40B4-BE49-F238E27FC236}">
                <a16:creationId xmlns:a16="http://schemas.microsoft.com/office/drawing/2014/main" id="{03925021-3BD5-5894-4487-13A7E9E72A1C}"/>
              </a:ext>
            </a:extLst>
          </p:cNvPr>
          <p:cNvSpPr>
            <a:spLocks noGrp="1"/>
          </p:cNvSpPr>
          <p:nvPr>
            <p:ph idx="1"/>
          </p:nvPr>
        </p:nvSpPr>
        <p:spPr>
          <a:xfrm>
            <a:off x="838200" y="1825625"/>
            <a:ext cx="10515600" cy="3156278"/>
          </a:xfrm>
        </p:spPr>
        <p:txBody>
          <a:bodyPr>
            <a:normAutofit/>
          </a:bodyPr>
          <a:lstStyle/>
          <a:p>
            <a:pPr marL="0" indent="0">
              <a:buNone/>
            </a:pPr>
            <a:r>
              <a:rPr lang="de-DE" sz="2200" dirty="0"/>
              <a:t>Bei einer gemischten Lebensversicherung wird beim Abschluss eine </a:t>
            </a:r>
            <a:r>
              <a:rPr lang="de-DE" sz="2200" b="1" dirty="0"/>
              <a:t>Versicherungsdauer</a:t>
            </a:r>
            <a:r>
              <a:rPr lang="de-DE" sz="2200" dirty="0"/>
              <a:t> abgemacht. Lebt die versicherte Person beim Ende der Versicherungsdauer, wird ein </a:t>
            </a:r>
            <a:r>
              <a:rPr lang="de-DE" sz="2200" b="1" dirty="0"/>
              <a:t>Sparbetrag</a:t>
            </a:r>
            <a:r>
              <a:rPr lang="de-DE" sz="2200" dirty="0"/>
              <a:t> ausbezahlt. Verstirbt die Person vor Ablauf der Versicherungsdauer, wird die </a:t>
            </a:r>
            <a:r>
              <a:rPr lang="de-DE" sz="2200" b="1" dirty="0"/>
              <a:t>abgemachte Geldl</a:t>
            </a:r>
            <a:r>
              <a:rPr lang="de-DE" sz="2200" dirty="0"/>
              <a:t>eistung an die begünstigte(n) Person(en) ausbezahlt.</a:t>
            </a:r>
          </a:p>
          <a:p>
            <a:pPr marL="0" indent="0">
              <a:buNone/>
            </a:pPr>
            <a:endParaRPr lang="de-DE" sz="2200" dirty="0"/>
          </a:p>
          <a:p>
            <a:pPr marL="0" indent="0">
              <a:buNone/>
            </a:pPr>
            <a:r>
              <a:rPr lang="de-DE" sz="2200" i="1" dirty="0">
                <a:solidFill>
                  <a:srgbClr val="002060"/>
                </a:solidFill>
              </a:rPr>
              <a:t>Mit einer gemischten Lebensversicherung könnte Onkel Ricardo also seine Frau und seine Familie absichern, falls ihm etwas passieren würde. Tritt dies nicht ein, wird ihm am Ende der Versicherungsdauer ein Sparbetrag ausbezahlt. </a:t>
            </a:r>
            <a:endParaRPr lang="de-CH" sz="2200" i="1" dirty="0">
              <a:solidFill>
                <a:srgbClr val="002060"/>
              </a:solidFill>
            </a:endParaRPr>
          </a:p>
        </p:txBody>
      </p:sp>
      <p:pic>
        <p:nvPicPr>
          <p:cNvPr id="4" name="Grafik 3" descr="Ein Bild, das Text, Screenshot, Grafikdesign enthält.&#10;&#10;Automatisch generierte Beschreibung">
            <a:hlinkClick r:id="rId2" action="ppaction://hlinksldjump"/>
            <a:extLst>
              <a:ext uri="{FF2B5EF4-FFF2-40B4-BE49-F238E27FC236}">
                <a16:creationId xmlns:a16="http://schemas.microsoft.com/office/drawing/2014/main" id="{40877AEA-CA4F-EB90-3296-3BA79C7C6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004" y="5778000"/>
            <a:ext cx="1652996" cy="1080000"/>
          </a:xfrm>
          <a:prstGeom prst="rect">
            <a:avLst/>
          </a:prstGeom>
        </p:spPr>
      </p:pic>
    </p:spTree>
    <p:extLst>
      <p:ext uri="{BB962C8B-B14F-4D97-AF65-F5344CB8AC3E}">
        <p14:creationId xmlns:p14="http://schemas.microsoft.com/office/powerpoint/2010/main" val="120580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A1F1-2A79-38E0-3818-19194B96D56C}"/>
              </a:ext>
            </a:extLst>
          </p:cNvPr>
          <p:cNvSpPr>
            <a:spLocks noGrp="1"/>
          </p:cNvSpPr>
          <p:nvPr>
            <p:ph type="title"/>
          </p:nvPr>
        </p:nvSpPr>
        <p:spPr/>
        <p:txBody>
          <a:bodyPr/>
          <a:lstStyle/>
          <a:p>
            <a:r>
              <a:rPr lang="de-DE" dirty="0"/>
              <a:t>Altersrentenversicherung</a:t>
            </a:r>
            <a:endParaRPr lang="de-CH" dirty="0"/>
          </a:p>
        </p:txBody>
      </p:sp>
      <p:sp>
        <p:nvSpPr>
          <p:cNvPr id="3" name="Inhaltsplatzhalter 2">
            <a:extLst>
              <a:ext uri="{FF2B5EF4-FFF2-40B4-BE49-F238E27FC236}">
                <a16:creationId xmlns:a16="http://schemas.microsoft.com/office/drawing/2014/main" id="{03925021-3BD5-5894-4487-13A7E9E72A1C}"/>
              </a:ext>
            </a:extLst>
          </p:cNvPr>
          <p:cNvSpPr>
            <a:spLocks noGrp="1"/>
          </p:cNvSpPr>
          <p:nvPr>
            <p:ph idx="1"/>
          </p:nvPr>
        </p:nvSpPr>
        <p:spPr>
          <a:xfrm>
            <a:off x="838200" y="1825625"/>
            <a:ext cx="10515600" cy="2853581"/>
          </a:xfrm>
        </p:spPr>
        <p:txBody>
          <a:bodyPr>
            <a:normAutofit/>
          </a:bodyPr>
          <a:lstStyle/>
          <a:p>
            <a:pPr marL="0" indent="0">
              <a:buNone/>
            </a:pPr>
            <a:r>
              <a:rPr lang="de-DE" sz="2200" dirty="0"/>
              <a:t>Bei der Altersrentenversicherung kauft die versicherte Person (z. B. Onkel Ricardo) eine Rente, die zu einem festgelegten Zeitpunkt beginnt. Stirbt die versicherte Person vor der vollständigen Auszahlung, wird der Restwert an die begünstigte Person ausbezahlt. </a:t>
            </a:r>
          </a:p>
          <a:p>
            <a:pPr marL="0" indent="0">
              <a:buNone/>
            </a:pPr>
            <a:endParaRPr lang="de-DE" sz="2200" i="1" dirty="0"/>
          </a:p>
          <a:p>
            <a:pPr marL="0" indent="0">
              <a:buNone/>
            </a:pPr>
            <a:r>
              <a:rPr lang="de-DE" sz="2200" i="1" dirty="0">
                <a:solidFill>
                  <a:srgbClr val="002060"/>
                </a:solidFill>
              </a:rPr>
              <a:t>Durch die Altersrentenversicherung kann sich Ricardo eine Rente für die Zeit nach seiner Pensionierung kaufen. Verstirbt eher unglücklicherweise vorher, erhält die begünstigte Person, z. B. seine Frau, den Restbetrag ausbezahlt.</a:t>
            </a:r>
          </a:p>
        </p:txBody>
      </p:sp>
      <p:pic>
        <p:nvPicPr>
          <p:cNvPr id="4" name="Grafik 3" descr="Ein Bild, das Text, Screenshot, Grafikdesign enthält.&#10;&#10;Automatisch generierte Beschreibung">
            <a:hlinkClick r:id="rId2" action="ppaction://hlinksldjump"/>
            <a:extLst>
              <a:ext uri="{FF2B5EF4-FFF2-40B4-BE49-F238E27FC236}">
                <a16:creationId xmlns:a16="http://schemas.microsoft.com/office/drawing/2014/main" id="{40877AEA-CA4F-EB90-3296-3BA79C7C6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004" y="5778000"/>
            <a:ext cx="1652996" cy="1080000"/>
          </a:xfrm>
          <a:prstGeom prst="rect">
            <a:avLst/>
          </a:prstGeom>
        </p:spPr>
      </p:pic>
    </p:spTree>
    <p:extLst>
      <p:ext uri="{BB962C8B-B14F-4D97-AF65-F5344CB8AC3E}">
        <p14:creationId xmlns:p14="http://schemas.microsoft.com/office/powerpoint/2010/main" val="239363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725</Words>
  <Application>Microsoft Office PowerPoint</Application>
  <PresentationFormat>Breitbild</PresentationFormat>
  <Paragraphs>69</Paragraphs>
  <Slides>11</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Roboto</vt:lpstr>
      <vt:lpstr>Tahoma</vt:lpstr>
      <vt:lpstr>Wingdings</vt:lpstr>
      <vt:lpstr>Office</vt:lpstr>
      <vt:lpstr>Onkel Ricardo</vt:lpstr>
      <vt:lpstr>Inhalte und Ziele des Moduls</vt:lpstr>
      <vt:lpstr>Wichtige News!</vt:lpstr>
      <vt:lpstr>Lebensversicherungen</vt:lpstr>
      <vt:lpstr>Absicherung durch Lebensversicherungen</vt:lpstr>
      <vt:lpstr>Todesfallversicherung</vt:lpstr>
      <vt:lpstr>Erwerbsunfähigkeitsversicherung</vt:lpstr>
      <vt:lpstr>Gemischte Lebensversicherung</vt:lpstr>
      <vt:lpstr>Altersrentenversicherung</vt:lpstr>
      <vt:lpstr>Aufträge und Aufgabe</vt:lpstr>
      <vt:lpstr>Game, Infos,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1 Reiserversicherung</dc:title>
  <dc:creator>Gregor Jost</dc:creator>
  <cp:lastModifiedBy>Gregor Jost</cp:lastModifiedBy>
  <cp:revision>10</cp:revision>
  <dcterms:created xsi:type="dcterms:W3CDTF">2022-12-12T15:42:21Z</dcterms:created>
  <dcterms:modified xsi:type="dcterms:W3CDTF">2023-10-05T13:03:35Z</dcterms:modified>
</cp:coreProperties>
</file>