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6" r:id="rId9"/>
    <p:sldId id="260"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8C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1" d="100"/>
          <a:sy n="121" d="100"/>
        </p:scale>
        <p:origin x="38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9D333-3287-45A6-87AE-3A6A843B701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CH"/>
        </a:p>
      </dgm:t>
    </dgm:pt>
    <dgm:pt modelId="{66B59AA4-1E3C-42FD-AC7B-D457392DA9B1}">
      <dgm:prSet phldrT="[Text]"/>
      <dgm:spPr/>
      <dgm:t>
        <a:bodyPr/>
        <a:lstStyle/>
        <a:p>
          <a:r>
            <a:rPr lang="de-DE" b="1" dirty="0">
              <a:solidFill>
                <a:srgbClr val="ECE8CE"/>
              </a:solidFill>
            </a:rPr>
            <a:t>fahrlässig</a:t>
          </a:r>
          <a:endParaRPr lang="de-CH" dirty="0">
            <a:solidFill>
              <a:srgbClr val="ECE8CE"/>
            </a:solidFill>
          </a:endParaRPr>
        </a:p>
      </dgm:t>
    </dgm:pt>
    <dgm:pt modelId="{960F6A22-1513-4DB3-94AD-72C39CCBC171}" type="parTrans" cxnId="{2D5C04D4-950F-404D-860B-D927720067F4}">
      <dgm:prSet/>
      <dgm:spPr/>
      <dgm:t>
        <a:bodyPr/>
        <a:lstStyle/>
        <a:p>
          <a:endParaRPr lang="de-CH"/>
        </a:p>
      </dgm:t>
    </dgm:pt>
    <dgm:pt modelId="{0F1156B7-C870-4B10-AB1F-B189C15CBBAB}" type="sibTrans" cxnId="{2D5C04D4-950F-404D-860B-D927720067F4}">
      <dgm:prSet/>
      <dgm:spPr/>
      <dgm:t>
        <a:bodyPr/>
        <a:lstStyle/>
        <a:p>
          <a:endParaRPr lang="de-CH"/>
        </a:p>
      </dgm:t>
    </dgm:pt>
    <dgm:pt modelId="{6BFF0A7D-D159-4FE2-82DE-DF62A85DD68C}">
      <dgm:prSet phldrT="[Text]"/>
      <dgm:spPr/>
      <dgm:t>
        <a:bodyPr/>
        <a:lstStyle/>
        <a:p>
          <a:r>
            <a:rPr lang="de-DE" b="0" i="0" dirty="0">
              <a:solidFill>
                <a:srgbClr val="ECE8CE"/>
              </a:solidFill>
            </a:rPr>
            <a:t>Wenn jemand die in einer bestimmten Situation </a:t>
          </a:r>
          <a:r>
            <a:rPr lang="de-DE" b="1" i="0" dirty="0">
              <a:solidFill>
                <a:srgbClr val="ECE8CE"/>
              </a:solidFill>
            </a:rPr>
            <a:t>geforderte Vorsicht </a:t>
          </a:r>
          <a:r>
            <a:rPr lang="de-DE" b="0" i="0" dirty="0" err="1">
              <a:solidFill>
                <a:srgbClr val="ECE8CE"/>
              </a:solidFill>
            </a:rPr>
            <a:t>ausser</a:t>
          </a:r>
          <a:r>
            <a:rPr lang="de-DE" b="0" i="0" dirty="0">
              <a:solidFill>
                <a:srgbClr val="ECE8CE"/>
              </a:solidFill>
            </a:rPr>
            <a:t> Acht lässt, spricht man von fahrlässig. </a:t>
          </a:r>
          <a:endParaRPr lang="de-CH" dirty="0">
            <a:solidFill>
              <a:srgbClr val="ECE8CE"/>
            </a:solidFill>
          </a:endParaRPr>
        </a:p>
      </dgm:t>
    </dgm:pt>
    <dgm:pt modelId="{5568F42C-456C-4BC1-94AA-EDDC8608683B}" type="parTrans" cxnId="{EA80ACA3-FB86-496C-BF07-2C5E7EB1C75D}">
      <dgm:prSet/>
      <dgm:spPr/>
      <dgm:t>
        <a:bodyPr/>
        <a:lstStyle/>
        <a:p>
          <a:endParaRPr lang="de-CH"/>
        </a:p>
      </dgm:t>
    </dgm:pt>
    <dgm:pt modelId="{FB8B1E91-4A63-4F97-BC1D-3EB5EDC61940}" type="sibTrans" cxnId="{EA80ACA3-FB86-496C-BF07-2C5E7EB1C75D}">
      <dgm:prSet/>
      <dgm:spPr/>
      <dgm:t>
        <a:bodyPr/>
        <a:lstStyle/>
        <a:p>
          <a:endParaRPr lang="de-CH"/>
        </a:p>
      </dgm:t>
    </dgm:pt>
    <dgm:pt modelId="{422BCC47-660E-4126-9AD4-550734AEE818}">
      <dgm:prSet phldrT="[Text]"/>
      <dgm:spPr/>
      <dgm:t>
        <a:bodyPr/>
        <a:lstStyle/>
        <a:p>
          <a:r>
            <a:rPr lang="de-DE" b="1" dirty="0">
              <a:solidFill>
                <a:srgbClr val="ECE8CE"/>
              </a:solidFill>
            </a:rPr>
            <a:t>vorsätzlich</a:t>
          </a:r>
          <a:endParaRPr lang="de-CH" dirty="0">
            <a:solidFill>
              <a:srgbClr val="ECE8CE"/>
            </a:solidFill>
          </a:endParaRPr>
        </a:p>
      </dgm:t>
    </dgm:pt>
    <dgm:pt modelId="{BA5B85E5-60E9-4D9B-84BD-95C0B2362889}" type="parTrans" cxnId="{D625FAF9-C8A8-4EA7-87DD-703999E4192E}">
      <dgm:prSet/>
      <dgm:spPr/>
      <dgm:t>
        <a:bodyPr/>
        <a:lstStyle/>
        <a:p>
          <a:endParaRPr lang="de-CH"/>
        </a:p>
      </dgm:t>
    </dgm:pt>
    <dgm:pt modelId="{88DCAFF1-78CD-45CA-93A1-46B6B2B9734C}" type="sibTrans" cxnId="{D625FAF9-C8A8-4EA7-87DD-703999E4192E}">
      <dgm:prSet/>
      <dgm:spPr/>
      <dgm:t>
        <a:bodyPr/>
        <a:lstStyle/>
        <a:p>
          <a:endParaRPr lang="de-CH"/>
        </a:p>
      </dgm:t>
    </dgm:pt>
    <dgm:pt modelId="{2F022F33-4B37-42CC-9382-F0B7FBFD3A47}">
      <dgm:prSet phldrT="[Text]"/>
      <dgm:spPr/>
      <dgm:t>
        <a:bodyPr/>
        <a:lstStyle/>
        <a:p>
          <a:r>
            <a:rPr lang="de-DE" i="0" dirty="0">
              <a:solidFill>
                <a:srgbClr val="ECE8CE"/>
              </a:solidFill>
            </a:rPr>
            <a:t>Wird etwas mit Wissen und Wollen getan, spricht man von Vorsatz oder vorsätzlich. </a:t>
          </a:r>
          <a:endParaRPr lang="de-CH" dirty="0">
            <a:solidFill>
              <a:srgbClr val="ECE8CE"/>
            </a:solidFill>
          </a:endParaRPr>
        </a:p>
      </dgm:t>
    </dgm:pt>
    <dgm:pt modelId="{93913E9D-DC94-4C07-8DEE-0F087C389145}" type="parTrans" cxnId="{E6DC235F-763F-4555-8C89-BE3A93C759F3}">
      <dgm:prSet/>
      <dgm:spPr/>
      <dgm:t>
        <a:bodyPr/>
        <a:lstStyle/>
        <a:p>
          <a:endParaRPr lang="de-CH"/>
        </a:p>
      </dgm:t>
    </dgm:pt>
    <dgm:pt modelId="{916485CD-31E2-4E28-9547-71F7F1CF4A4A}" type="sibTrans" cxnId="{E6DC235F-763F-4555-8C89-BE3A93C759F3}">
      <dgm:prSet/>
      <dgm:spPr/>
      <dgm:t>
        <a:bodyPr/>
        <a:lstStyle/>
        <a:p>
          <a:endParaRPr lang="de-CH"/>
        </a:p>
      </dgm:t>
    </dgm:pt>
    <dgm:pt modelId="{1A45F9C0-A896-482F-B89D-63CF7C9254B3}">
      <dgm:prSet phldrT="[Text]"/>
      <dgm:spPr/>
      <dgm:t>
        <a:bodyPr/>
        <a:lstStyle/>
        <a:p>
          <a:r>
            <a:rPr lang="de-DE" b="1" dirty="0">
              <a:solidFill>
                <a:srgbClr val="ECE8CE"/>
              </a:solidFill>
            </a:rPr>
            <a:t>widerrechtlich</a:t>
          </a:r>
          <a:endParaRPr lang="de-CH" dirty="0">
            <a:solidFill>
              <a:srgbClr val="ECE8CE"/>
            </a:solidFill>
          </a:endParaRPr>
        </a:p>
      </dgm:t>
    </dgm:pt>
    <dgm:pt modelId="{06CEBADC-03BC-460A-A283-3A41C47FAD18}" type="parTrans" cxnId="{2354A649-98D5-47BF-9928-6360FB68B9DC}">
      <dgm:prSet/>
      <dgm:spPr/>
      <dgm:t>
        <a:bodyPr/>
        <a:lstStyle/>
        <a:p>
          <a:endParaRPr lang="de-CH"/>
        </a:p>
      </dgm:t>
    </dgm:pt>
    <dgm:pt modelId="{31660B1A-0B2B-4BBE-99A1-BDCE021F1EF8}" type="sibTrans" cxnId="{2354A649-98D5-47BF-9928-6360FB68B9DC}">
      <dgm:prSet/>
      <dgm:spPr/>
      <dgm:t>
        <a:bodyPr/>
        <a:lstStyle/>
        <a:p>
          <a:endParaRPr lang="de-CH"/>
        </a:p>
      </dgm:t>
    </dgm:pt>
    <dgm:pt modelId="{BBF9DBBA-B129-4AF5-BF51-60CC120122A3}">
      <dgm:prSet phldrT="[Text]"/>
      <dgm:spPr/>
      <dgm:t>
        <a:bodyPr/>
        <a:lstStyle/>
        <a:p>
          <a:r>
            <a:rPr lang="de-DE" dirty="0">
              <a:solidFill>
                <a:srgbClr val="ECE8CE"/>
              </a:solidFill>
            </a:rPr>
            <a:t>Ist eine Handlung die Ursache eines Schadens, sagt man dem auch „kausal sein“.</a:t>
          </a:r>
          <a:endParaRPr lang="de-CH" dirty="0">
            <a:solidFill>
              <a:srgbClr val="ECE8CE"/>
            </a:solidFill>
          </a:endParaRPr>
        </a:p>
      </dgm:t>
    </dgm:pt>
    <dgm:pt modelId="{D7962EEA-AF01-42D7-8913-5488FA770FA3}" type="parTrans" cxnId="{BAC4329D-9ED8-412D-AE90-5ED1A8273405}">
      <dgm:prSet/>
      <dgm:spPr/>
      <dgm:t>
        <a:bodyPr/>
        <a:lstStyle/>
        <a:p>
          <a:endParaRPr lang="de-CH"/>
        </a:p>
      </dgm:t>
    </dgm:pt>
    <dgm:pt modelId="{34D279B3-A134-4146-9843-9170242CD653}" type="sibTrans" cxnId="{BAC4329D-9ED8-412D-AE90-5ED1A8273405}">
      <dgm:prSet/>
      <dgm:spPr/>
      <dgm:t>
        <a:bodyPr/>
        <a:lstStyle/>
        <a:p>
          <a:endParaRPr lang="de-CH"/>
        </a:p>
      </dgm:t>
    </dgm:pt>
    <dgm:pt modelId="{3A45FDCE-C5F9-47D6-BA51-5E08F0E16366}">
      <dgm:prSet phldrT="[Text]"/>
      <dgm:spPr/>
      <dgm:t>
        <a:bodyPr/>
        <a:lstStyle/>
        <a:p>
          <a:r>
            <a:rPr lang="de-DE" b="1" dirty="0">
              <a:solidFill>
                <a:srgbClr val="ECE8CE"/>
              </a:solidFill>
            </a:rPr>
            <a:t>Kausalzusammenhang</a:t>
          </a:r>
          <a:endParaRPr lang="de-CH" b="1" dirty="0">
            <a:solidFill>
              <a:srgbClr val="ECE8CE"/>
            </a:solidFill>
          </a:endParaRPr>
        </a:p>
      </dgm:t>
    </dgm:pt>
    <dgm:pt modelId="{F4058AEA-A63F-4C89-A7E0-39C3B5F1D394}" type="parTrans" cxnId="{EC6371CD-3FFE-4273-AEB2-FF416380CE62}">
      <dgm:prSet/>
      <dgm:spPr/>
      <dgm:t>
        <a:bodyPr/>
        <a:lstStyle/>
        <a:p>
          <a:endParaRPr lang="de-CH"/>
        </a:p>
      </dgm:t>
    </dgm:pt>
    <dgm:pt modelId="{35BF76B3-62D1-4DC5-A9B1-AE39549488C8}" type="sibTrans" cxnId="{EC6371CD-3FFE-4273-AEB2-FF416380CE62}">
      <dgm:prSet/>
      <dgm:spPr/>
      <dgm:t>
        <a:bodyPr/>
        <a:lstStyle/>
        <a:p>
          <a:endParaRPr lang="de-CH"/>
        </a:p>
      </dgm:t>
    </dgm:pt>
    <dgm:pt modelId="{7456C33A-CB2E-4707-86DF-3935F313C0E1}">
      <dgm:prSet/>
      <dgm:spPr/>
      <dgm:t>
        <a:bodyPr/>
        <a:lstStyle/>
        <a:p>
          <a:r>
            <a:rPr lang="de-DE" b="0" i="1" dirty="0">
              <a:solidFill>
                <a:srgbClr val="ECE8CE"/>
              </a:solidFill>
            </a:rPr>
            <a:t>Beispiel: Loris schleudert während der Party inmitten aller Feiernden seine Gitarre wild umher. Hier fehlt eindeutig die geforderte Vorsicht, da sich so leicht jemand verletzen oder etwas beschädigt werden kann.</a:t>
          </a:r>
          <a:endParaRPr lang="de-CH" b="0" i="1" dirty="0">
            <a:solidFill>
              <a:srgbClr val="ECE8CE"/>
            </a:solidFill>
          </a:endParaRPr>
        </a:p>
      </dgm:t>
    </dgm:pt>
    <dgm:pt modelId="{E28B9BB7-AF63-4CD2-89A4-C1C5E1B76566}" type="parTrans" cxnId="{26C69607-09E1-4DBC-9815-D7B81F6427DC}">
      <dgm:prSet/>
      <dgm:spPr/>
      <dgm:t>
        <a:bodyPr/>
        <a:lstStyle/>
        <a:p>
          <a:endParaRPr lang="de-CH"/>
        </a:p>
      </dgm:t>
    </dgm:pt>
    <dgm:pt modelId="{9D6098F3-290A-4B01-8312-A92DCAF57541}" type="sibTrans" cxnId="{26C69607-09E1-4DBC-9815-D7B81F6427DC}">
      <dgm:prSet/>
      <dgm:spPr/>
      <dgm:t>
        <a:bodyPr/>
        <a:lstStyle/>
        <a:p>
          <a:endParaRPr lang="de-CH"/>
        </a:p>
      </dgm:t>
    </dgm:pt>
    <dgm:pt modelId="{9369E186-768E-4A54-B09E-7E84275BA026}">
      <dgm:prSet/>
      <dgm:spPr/>
      <dgm:t>
        <a:bodyPr/>
        <a:lstStyle/>
        <a:p>
          <a:r>
            <a:rPr lang="de-DE" i="1" dirty="0">
              <a:solidFill>
                <a:srgbClr val="ECE8CE"/>
              </a:solidFill>
            </a:rPr>
            <a:t>Beispiel: Bei einem Streit auf der WG-Party schlägt Marco einem Partybesucher dessen Handy aus der Hand. Er tut dies mit Absicht (Wollen) und </a:t>
          </a:r>
          <a:r>
            <a:rPr lang="de-DE" i="1" dirty="0" err="1">
              <a:solidFill>
                <a:srgbClr val="ECE8CE"/>
              </a:solidFill>
            </a:rPr>
            <a:t>weiss</a:t>
          </a:r>
          <a:r>
            <a:rPr lang="de-DE" i="1" dirty="0">
              <a:solidFill>
                <a:srgbClr val="ECE8CE"/>
              </a:solidFill>
            </a:rPr>
            <a:t>, dass dabei das Handy beschädigt werden kann (Wissen). Seine Handlung ist somit vorsätzlich.</a:t>
          </a:r>
          <a:endParaRPr lang="de-CH" i="1" dirty="0">
            <a:solidFill>
              <a:srgbClr val="ECE8CE"/>
            </a:solidFill>
          </a:endParaRPr>
        </a:p>
      </dgm:t>
    </dgm:pt>
    <dgm:pt modelId="{C47A485F-B704-4713-AB45-E5A820D2080D}" type="parTrans" cxnId="{CDB603F1-D39C-44DC-9BFD-344D4BC71C2A}">
      <dgm:prSet/>
      <dgm:spPr/>
      <dgm:t>
        <a:bodyPr/>
        <a:lstStyle/>
        <a:p>
          <a:endParaRPr lang="de-CH"/>
        </a:p>
      </dgm:t>
    </dgm:pt>
    <dgm:pt modelId="{C5A7CDA4-CBBD-416C-8179-896CB18B0BCE}" type="sibTrans" cxnId="{CDB603F1-D39C-44DC-9BFD-344D4BC71C2A}">
      <dgm:prSet/>
      <dgm:spPr/>
      <dgm:t>
        <a:bodyPr/>
        <a:lstStyle/>
        <a:p>
          <a:endParaRPr lang="de-CH"/>
        </a:p>
      </dgm:t>
    </dgm:pt>
    <dgm:pt modelId="{C08EFB76-16DA-4057-AD6A-1447A7A20E20}">
      <dgm:prSet/>
      <dgm:spPr/>
      <dgm:t>
        <a:bodyPr/>
        <a:lstStyle/>
        <a:p>
          <a:r>
            <a:rPr lang="de-DE" i="1" dirty="0">
              <a:solidFill>
                <a:srgbClr val="ECE8CE"/>
              </a:solidFill>
            </a:rPr>
            <a:t>Beispiel: Laura fährt mit ihrem Roller auf der Gegenfahrbahn, um schneller durch den Verkehr zu kommen. Das ist </a:t>
          </a:r>
          <a:r>
            <a:rPr lang="de-DE" i="1" dirty="0" err="1">
              <a:solidFill>
                <a:srgbClr val="ECE8CE"/>
              </a:solidFill>
            </a:rPr>
            <a:t>gemäss</a:t>
          </a:r>
          <a:r>
            <a:rPr lang="de-DE" i="1" dirty="0">
              <a:solidFill>
                <a:srgbClr val="ECE8CE"/>
              </a:solidFill>
            </a:rPr>
            <a:t> </a:t>
          </a:r>
          <a:r>
            <a:rPr lang="de-DE" i="1" dirty="0" err="1">
              <a:solidFill>
                <a:srgbClr val="ECE8CE"/>
              </a:solidFill>
            </a:rPr>
            <a:t>Strassenverkehrsgesetz</a:t>
          </a:r>
          <a:r>
            <a:rPr lang="de-DE" i="1" dirty="0">
              <a:solidFill>
                <a:srgbClr val="ECE8CE"/>
              </a:solidFill>
            </a:rPr>
            <a:t> nicht erlaubt und deshalb widerrechtlich.</a:t>
          </a:r>
          <a:endParaRPr lang="de-CH" i="1" dirty="0">
            <a:solidFill>
              <a:srgbClr val="ECE8CE"/>
            </a:solidFill>
          </a:endParaRPr>
        </a:p>
      </dgm:t>
    </dgm:pt>
    <dgm:pt modelId="{FEA8DF0D-2731-4118-82BF-D1370A3B4304}" type="parTrans" cxnId="{DE384507-3A9D-42AD-ACC2-BE6B099DF32A}">
      <dgm:prSet/>
      <dgm:spPr/>
      <dgm:t>
        <a:bodyPr/>
        <a:lstStyle/>
        <a:p>
          <a:endParaRPr lang="de-CH"/>
        </a:p>
      </dgm:t>
    </dgm:pt>
    <dgm:pt modelId="{EABF8C44-A494-40BD-93C8-B387877BA524}" type="sibTrans" cxnId="{DE384507-3A9D-42AD-ACC2-BE6B099DF32A}">
      <dgm:prSet/>
      <dgm:spPr/>
      <dgm:t>
        <a:bodyPr/>
        <a:lstStyle/>
        <a:p>
          <a:endParaRPr lang="de-CH"/>
        </a:p>
      </dgm:t>
    </dgm:pt>
    <dgm:pt modelId="{B5ECC29B-3BCC-408B-93AD-53545883C1C5}">
      <dgm:prSet phldrT="[Text]"/>
      <dgm:spPr/>
      <dgm:t>
        <a:bodyPr/>
        <a:lstStyle/>
        <a:p>
          <a:r>
            <a:rPr lang="de-DE" i="0" dirty="0" err="1">
              <a:solidFill>
                <a:srgbClr val="ECE8CE"/>
              </a:solidFill>
            </a:rPr>
            <a:t>Verstösst</a:t>
          </a:r>
          <a:r>
            <a:rPr lang="de-DE" i="0" dirty="0">
              <a:solidFill>
                <a:srgbClr val="ECE8CE"/>
              </a:solidFill>
            </a:rPr>
            <a:t> etwas </a:t>
          </a:r>
          <a:r>
            <a:rPr lang="de-DE" b="1" i="0" dirty="0">
              <a:solidFill>
                <a:srgbClr val="ECE8CE"/>
              </a:solidFill>
            </a:rPr>
            <a:t>gegen ein Gesetz</a:t>
          </a:r>
          <a:r>
            <a:rPr lang="de-DE" i="0" dirty="0">
              <a:solidFill>
                <a:srgbClr val="ECE8CE"/>
              </a:solidFill>
            </a:rPr>
            <a:t>, ist es widerrechtlich.</a:t>
          </a:r>
          <a:endParaRPr lang="de-CH" dirty="0">
            <a:solidFill>
              <a:srgbClr val="ECE8CE"/>
            </a:solidFill>
          </a:endParaRPr>
        </a:p>
      </dgm:t>
    </dgm:pt>
    <dgm:pt modelId="{03AD9EF3-65A2-40FD-8CE7-326C65ADA62E}" type="sibTrans" cxnId="{CCC05F81-6669-4CAA-BCA6-A32515EC55B9}">
      <dgm:prSet/>
      <dgm:spPr/>
      <dgm:t>
        <a:bodyPr/>
        <a:lstStyle/>
        <a:p>
          <a:endParaRPr lang="de-CH"/>
        </a:p>
      </dgm:t>
    </dgm:pt>
    <dgm:pt modelId="{09769E4E-EC25-438B-9BD9-92ACB51AD5B6}" type="parTrans" cxnId="{CCC05F81-6669-4CAA-BCA6-A32515EC55B9}">
      <dgm:prSet/>
      <dgm:spPr/>
      <dgm:t>
        <a:bodyPr/>
        <a:lstStyle/>
        <a:p>
          <a:endParaRPr lang="de-CH"/>
        </a:p>
      </dgm:t>
    </dgm:pt>
    <dgm:pt modelId="{5B214CD1-7BC1-442D-B9AD-2ABF9D509536}">
      <dgm:prSet phldrT="[Text]"/>
      <dgm:spPr/>
      <dgm:t>
        <a:bodyPr/>
        <a:lstStyle/>
        <a:p>
          <a:r>
            <a:rPr lang="de-DE" i="1" dirty="0">
              <a:solidFill>
                <a:srgbClr val="ECE8CE"/>
              </a:solidFill>
            </a:rPr>
            <a:t>Beispiel: Milena schubst an der Party einen Kollegen </a:t>
          </a:r>
          <a:r>
            <a:rPr lang="de-DE" i="1" dirty="0" err="1">
              <a:solidFill>
                <a:srgbClr val="ECE8CE"/>
              </a:solidFill>
            </a:rPr>
            <a:t>spasseshalber</a:t>
          </a:r>
          <a:r>
            <a:rPr lang="de-DE" i="1" dirty="0">
              <a:solidFill>
                <a:srgbClr val="ECE8CE"/>
              </a:solidFill>
            </a:rPr>
            <a:t>. Dieser erschrickt und schüttet sein volles Glas mit Cola über den </a:t>
          </a:r>
          <a:r>
            <a:rPr lang="de-DE" i="1" dirty="0" err="1">
              <a:solidFill>
                <a:srgbClr val="ECE8CE"/>
              </a:solidFill>
            </a:rPr>
            <a:t>weissen</a:t>
          </a:r>
          <a:r>
            <a:rPr lang="de-DE" i="1" dirty="0">
              <a:solidFill>
                <a:srgbClr val="ECE8CE"/>
              </a:solidFill>
            </a:rPr>
            <a:t> Pullover eines anderen Gastes. Die Handlung von Milena (Schubsen) ist kausal für die Flecken auf dem Pullover. </a:t>
          </a:r>
          <a:endParaRPr lang="de-CH" i="1" dirty="0">
            <a:solidFill>
              <a:srgbClr val="ECE8CE"/>
            </a:solidFill>
          </a:endParaRPr>
        </a:p>
      </dgm:t>
    </dgm:pt>
    <dgm:pt modelId="{EA92673B-21E6-4B52-8FE2-3E8AAE5B0F43}" type="parTrans" cxnId="{26A58625-B7EA-40B0-B6C6-DAECEED5BFD3}">
      <dgm:prSet/>
      <dgm:spPr/>
      <dgm:t>
        <a:bodyPr/>
        <a:lstStyle/>
        <a:p>
          <a:endParaRPr lang="de-CH"/>
        </a:p>
      </dgm:t>
    </dgm:pt>
    <dgm:pt modelId="{DA9A9B5B-23BE-443D-ADC8-D5E2F59D9FE6}" type="sibTrans" cxnId="{26A58625-B7EA-40B0-B6C6-DAECEED5BFD3}">
      <dgm:prSet/>
      <dgm:spPr/>
      <dgm:t>
        <a:bodyPr/>
        <a:lstStyle/>
        <a:p>
          <a:endParaRPr lang="de-CH"/>
        </a:p>
      </dgm:t>
    </dgm:pt>
    <dgm:pt modelId="{463D0C0E-F225-4364-83D6-6191790E0728}" type="pres">
      <dgm:prSet presAssocID="{DD19D333-3287-45A6-87AE-3A6A843B7016}" presName="linear" presStyleCnt="0">
        <dgm:presLayoutVars>
          <dgm:dir/>
          <dgm:resizeHandles val="exact"/>
        </dgm:presLayoutVars>
      </dgm:prSet>
      <dgm:spPr/>
    </dgm:pt>
    <dgm:pt modelId="{6598FC3F-F037-4C79-B64C-1B652BF8E3F3}" type="pres">
      <dgm:prSet presAssocID="{66B59AA4-1E3C-42FD-AC7B-D457392DA9B1}" presName="comp" presStyleCnt="0"/>
      <dgm:spPr/>
    </dgm:pt>
    <dgm:pt modelId="{9310CDC0-58F6-4F09-9F40-900D98BD57B9}" type="pres">
      <dgm:prSet presAssocID="{66B59AA4-1E3C-42FD-AC7B-D457392DA9B1}" presName="box" presStyleLbl="node1" presStyleIdx="0" presStyleCnt="4" custLinFactNeighborX="49453" custLinFactNeighborY="-38865"/>
      <dgm:spPr/>
    </dgm:pt>
    <dgm:pt modelId="{A8B6338E-4D53-4316-9D7E-FE4E5F8D8072}" type="pres">
      <dgm:prSet presAssocID="{66B59AA4-1E3C-42FD-AC7B-D457392DA9B1}"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dgm:spPr>
    </dgm:pt>
    <dgm:pt modelId="{E1A178F2-CDC0-4FA6-9EFF-25058F630BBF}" type="pres">
      <dgm:prSet presAssocID="{66B59AA4-1E3C-42FD-AC7B-D457392DA9B1}" presName="text" presStyleLbl="node1" presStyleIdx="0" presStyleCnt="4">
        <dgm:presLayoutVars>
          <dgm:bulletEnabled val="1"/>
        </dgm:presLayoutVars>
      </dgm:prSet>
      <dgm:spPr/>
    </dgm:pt>
    <dgm:pt modelId="{0B289F17-184D-4B3F-9BF6-9CC6092655C6}" type="pres">
      <dgm:prSet presAssocID="{0F1156B7-C870-4B10-AB1F-B189C15CBBAB}" presName="spacer" presStyleCnt="0"/>
      <dgm:spPr/>
    </dgm:pt>
    <dgm:pt modelId="{6C3CD78F-8ED2-4974-BAF0-30DE2F3FD7BF}" type="pres">
      <dgm:prSet presAssocID="{422BCC47-660E-4126-9AD4-550734AEE818}" presName="comp" presStyleCnt="0"/>
      <dgm:spPr/>
    </dgm:pt>
    <dgm:pt modelId="{0A70A623-6587-47B3-BA64-EC54FA8E49D3}" type="pres">
      <dgm:prSet presAssocID="{422BCC47-660E-4126-9AD4-550734AEE818}" presName="box" presStyleLbl="node1" presStyleIdx="1" presStyleCnt="4"/>
      <dgm:spPr/>
    </dgm:pt>
    <dgm:pt modelId="{EE2CFD3F-027D-4537-977D-F503A39138A2}" type="pres">
      <dgm:prSet presAssocID="{422BCC47-660E-4126-9AD4-550734AEE818}"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EEC9C8F4-3AEE-4B4B-8A45-2D0E63C8FFE4}" type="pres">
      <dgm:prSet presAssocID="{422BCC47-660E-4126-9AD4-550734AEE818}" presName="text" presStyleLbl="node1" presStyleIdx="1" presStyleCnt="4">
        <dgm:presLayoutVars>
          <dgm:bulletEnabled val="1"/>
        </dgm:presLayoutVars>
      </dgm:prSet>
      <dgm:spPr/>
    </dgm:pt>
    <dgm:pt modelId="{8D7BBBBD-4E6A-45A5-BF18-E1ED35CB142D}" type="pres">
      <dgm:prSet presAssocID="{88DCAFF1-78CD-45CA-93A1-46B6B2B9734C}" presName="spacer" presStyleCnt="0"/>
      <dgm:spPr/>
    </dgm:pt>
    <dgm:pt modelId="{04990CF3-6096-4E33-9CD5-9581D6D4FB84}" type="pres">
      <dgm:prSet presAssocID="{1A45F9C0-A896-482F-B89D-63CF7C9254B3}" presName="comp" presStyleCnt="0"/>
      <dgm:spPr/>
    </dgm:pt>
    <dgm:pt modelId="{1EB828B7-BA48-4471-A97E-319CFF2EF1F7}" type="pres">
      <dgm:prSet presAssocID="{1A45F9C0-A896-482F-B89D-63CF7C9254B3}" presName="box" presStyleLbl="node1" presStyleIdx="2" presStyleCnt="4"/>
      <dgm:spPr/>
    </dgm:pt>
    <dgm:pt modelId="{DBF8A9ED-264E-4329-995A-BB1B2B7BFCE8}" type="pres">
      <dgm:prSet presAssocID="{1A45F9C0-A896-482F-B89D-63CF7C9254B3}"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C61DDEE3-EA1D-4E82-BA28-0788F20A9077}" type="pres">
      <dgm:prSet presAssocID="{1A45F9C0-A896-482F-B89D-63CF7C9254B3}" presName="text" presStyleLbl="node1" presStyleIdx="2" presStyleCnt="4">
        <dgm:presLayoutVars>
          <dgm:bulletEnabled val="1"/>
        </dgm:presLayoutVars>
      </dgm:prSet>
      <dgm:spPr/>
    </dgm:pt>
    <dgm:pt modelId="{D1FF54BA-CF06-47B5-B182-420BDF6946F9}" type="pres">
      <dgm:prSet presAssocID="{31660B1A-0B2B-4BBE-99A1-BDCE021F1EF8}" presName="spacer" presStyleCnt="0"/>
      <dgm:spPr/>
    </dgm:pt>
    <dgm:pt modelId="{BC42B99A-2E73-4586-A3A7-D00F5302EE41}" type="pres">
      <dgm:prSet presAssocID="{3A45FDCE-C5F9-47D6-BA51-5E08F0E16366}" presName="comp" presStyleCnt="0"/>
      <dgm:spPr/>
    </dgm:pt>
    <dgm:pt modelId="{10C8EF29-5E05-4847-BF8F-839B81C5DF5D}" type="pres">
      <dgm:prSet presAssocID="{3A45FDCE-C5F9-47D6-BA51-5E08F0E16366}" presName="box" presStyleLbl="node1" presStyleIdx="3" presStyleCnt="4"/>
      <dgm:spPr/>
    </dgm:pt>
    <dgm:pt modelId="{BD518FBE-7D4D-4CDE-BDC9-E2C10E676E7E}" type="pres">
      <dgm:prSet presAssocID="{3A45FDCE-C5F9-47D6-BA51-5E08F0E16366}"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dgm:spPr>
    </dgm:pt>
    <dgm:pt modelId="{54F07B20-F9AA-4EA4-9C42-2EA8F7A9F1EB}" type="pres">
      <dgm:prSet presAssocID="{3A45FDCE-C5F9-47D6-BA51-5E08F0E16366}" presName="text" presStyleLbl="node1" presStyleIdx="3" presStyleCnt="4">
        <dgm:presLayoutVars>
          <dgm:bulletEnabled val="1"/>
        </dgm:presLayoutVars>
      </dgm:prSet>
      <dgm:spPr/>
    </dgm:pt>
  </dgm:ptLst>
  <dgm:cxnLst>
    <dgm:cxn modelId="{DE384507-3A9D-42AD-ACC2-BE6B099DF32A}" srcId="{1A45F9C0-A896-482F-B89D-63CF7C9254B3}" destId="{C08EFB76-16DA-4057-AD6A-1447A7A20E20}" srcOrd="1" destOrd="0" parTransId="{FEA8DF0D-2731-4118-82BF-D1370A3B4304}" sibTransId="{EABF8C44-A494-40BD-93C8-B387877BA524}"/>
    <dgm:cxn modelId="{26C69607-09E1-4DBC-9815-D7B81F6427DC}" srcId="{66B59AA4-1E3C-42FD-AC7B-D457392DA9B1}" destId="{7456C33A-CB2E-4707-86DF-3935F313C0E1}" srcOrd="1" destOrd="0" parTransId="{E28B9BB7-AF63-4CD2-89A4-C1C5E1B76566}" sibTransId="{9D6098F3-290A-4B01-8312-A92DCAF57541}"/>
    <dgm:cxn modelId="{5989E90A-6C5D-4121-8F4C-CAECEDFE10B8}" type="presOf" srcId="{422BCC47-660E-4126-9AD4-550734AEE818}" destId="{0A70A623-6587-47B3-BA64-EC54FA8E49D3}" srcOrd="0" destOrd="0" presId="urn:microsoft.com/office/officeart/2005/8/layout/vList4"/>
    <dgm:cxn modelId="{EEC6DE0F-9646-4272-B965-2AF2A1C3AC4C}" type="presOf" srcId="{422BCC47-660E-4126-9AD4-550734AEE818}" destId="{EEC9C8F4-3AEE-4B4B-8A45-2D0E63C8FFE4}" srcOrd="1" destOrd="0" presId="urn:microsoft.com/office/officeart/2005/8/layout/vList4"/>
    <dgm:cxn modelId="{41DEE510-2563-44FD-A4B7-F339C1B1066F}" type="presOf" srcId="{BBF9DBBA-B129-4AF5-BF51-60CC120122A3}" destId="{54F07B20-F9AA-4EA4-9C42-2EA8F7A9F1EB}" srcOrd="1" destOrd="1" presId="urn:microsoft.com/office/officeart/2005/8/layout/vList4"/>
    <dgm:cxn modelId="{6FE64B15-EA0A-48FA-9536-2F125F7327A4}" type="presOf" srcId="{7456C33A-CB2E-4707-86DF-3935F313C0E1}" destId="{9310CDC0-58F6-4F09-9F40-900D98BD57B9}" srcOrd="0" destOrd="2" presId="urn:microsoft.com/office/officeart/2005/8/layout/vList4"/>
    <dgm:cxn modelId="{07AE2721-5753-407A-BD09-91BC01592909}" type="presOf" srcId="{66B59AA4-1E3C-42FD-AC7B-D457392DA9B1}" destId="{E1A178F2-CDC0-4FA6-9EFF-25058F630BBF}" srcOrd="1" destOrd="0" presId="urn:microsoft.com/office/officeart/2005/8/layout/vList4"/>
    <dgm:cxn modelId="{607D8621-5C4B-4BF1-A709-F40593D3BC62}" type="presOf" srcId="{9369E186-768E-4A54-B09E-7E84275BA026}" destId="{0A70A623-6587-47B3-BA64-EC54FA8E49D3}" srcOrd="0" destOrd="2" presId="urn:microsoft.com/office/officeart/2005/8/layout/vList4"/>
    <dgm:cxn modelId="{2D89BA23-15B1-42DB-9A15-02C9BCECC40A}" type="presOf" srcId="{3A45FDCE-C5F9-47D6-BA51-5E08F0E16366}" destId="{54F07B20-F9AA-4EA4-9C42-2EA8F7A9F1EB}" srcOrd="1" destOrd="0" presId="urn:microsoft.com/office/officeart/2005/8/layout/vList4"/>
    <dgm:cxn modelId="{2EA04525-5672-42EE-A438-C4635FA6E47E}" type="presOf" srcId="{5B214CD1-7BC1-442D-B9AD-2ABF9D509536}" destId="{10C8EF29-5E05-4847-BF8F-839B81C5DF5D}" srcOrd="0" destOrd="2" presId="urn:microsoft.com/office/officeart/2005/8/layout/vList4"/>
    <dgm:cxn modelId="{26A58625-B7EA-40B0-B6C6-DAECEED5BFD3}" srcId="{3A45FDCE-C5F9-47D6-BA51-5E08F0E16366}" destId="{5B214CD1-7BC1-442D-B9AD-2ABF9D509536}" srcOrd="1" destOrd="0" parTransId="{EA92673B-21E6-4B52-8FE2-3E8AAE5B0F43}" sibTransId="{DA9A9B5B-23BE-443D-ADC8-D5E2F59D9FE6}"/>
    <dgm:cxn modelId="{3EC31231-AF93-4C5F-8C30-BC0297B18DBB}" type="presOf" srcId="{9369E186-768E-4A54-B09E-7E84275BA026}" destId="{EEC9C8F4-3AEE-4B4B-8A45-2D0E63C8FFE4}" srcOrd="1" destOrd="2" presId="urn:microsoft.com/office/officeart/2005/8/layout/vList4"/>
    <dgm:cxn modelId="{9A89DB40-004B-4D53-AC6A-9BFF6E0CC6C1}" type="presOf" srcId="{B5ECC29B-3BCC-408B-93AD-53545883C1C5}" destId="{C61DDEE3-EA1D-4E82-BA28-0788F20A9077}" srcOrd="1" destOrd="1" presId="urn:microsoft.com/office/officeart/2005/8/layout/vList4"/>
    <dgm:cxn modelId="{D064135D-2A40-4A6B-8E26-B5F224853398}" type="presOf" srcId="{BBF9DBBA-B129-4AF5-BF51-60CC120122A3}" destId="{10C8EF29-5E05-4847-BF8F-839B81C5DF5D}" srcOrd="0" destOrd="1" presId="urn:microsoft.com/office/officeart/2005/8/layout/vList4"/>
    <dgm:cxn modelId="{E6DC235F-763F-4555-8C89-BE3A93C759F3}" srcId="{422BCC47-660E-4126-9AD4-550734AEE818}" destId="{2F022F33-4B37-42CC-9382-F0B7FBFD3A47}" srcOrd="0" destOrd="0" parTransId="{93913E9D-DC94-4C07-8DEE-0F087C389145}" sibTransId="{916485CD-31E2-4E28-9547-71F7F1CF4A4A}"/>
    <dgm:cxn modelId="{7FCF5549-4450-4976-9439-BD19064F4EA2}" type="presOf" srcId="{1A45F9C0-A896-482F-B89D-63CF7C9254B3}" destId="{1EB828B7-BA48-4471-A97E-319CFF2EF1F7}" srcOrd="0" destOrd="0" presId="urn:microsoft.com/office/officeart/2005/8/layout/vList4"/>
    <dgm:cxn modelId="{2354A649-98D5-47BF-9928-6360FB68B9DC}" srcId="{DD19D333-3287-45A6-87AE-3A6A843B7016}" destId="{1A45F9C0-A896-482F-B89D-63CF7C9254B3}" srcOrd="2" destOrd="0" parTransId="{06CEBADC-03BC-460A-A283-3A41C47FAD18}" sibTransId="{31660B1A-0B2B-4BBE-99A1-BDCE021F1EF8}"/>
    <dgm:cxn modelId="{9128706C-96F2-4A31-9EF8-A0358F28B17E}" type="presOf" srcId="{5B214CD1-7BC1-442D-B9AD-2ABF9D509536}" destId="{54F07B20-F9AA-4EA4-9C42-2EA8F7A9F1EB}" srcOrd="1" destOrd="2" presId="urn:microsoft.com/office/officeart/2005/8/layout/vList4"/>
    <dgm:cxn modelId="{CCC05F81-6669-4CAA-BCA6-A32515EC55B9}" srcId="{1A45F9C0-A896-482F-B89D-63CF7C9254B3}" destId="{B5ECC29B-3BCC-408B-93AD-53545883C1C5}" srcOrd="0" destOrd="0" parTransId="{09769E4E-EC25-438B-9BD9-92ACB51AD5B6}" sibTransId="{03AD9EF3-65A2-40FD-8CE7-326C65ADA62E}"/>
    <dgm:cxn modelId="{F4F4ED86-24BA-4B26-A99C-1904891E8DE1}" type="presOf" srcId="{6BFF0A7D-D159-4FE2-82DE-DF62A85DD68C}" destId="{9310CDC0-58F6-4F09-9F40-900D98BD57B9}" srcOrd="0" destOrd="1" presId="urn:microsoft.com/office/officeart/2005/8/layout/vList4"/>
    <dgm:cxn modelId="{4A071B94-8C03-4C1F-9EC3-9C5D6664347E}" type="presOf" srcId="{7456C33A-CB2E-4707-86DF-3935F313C0E1}" destId="{E1A178F2-CDC0-4FA6-9EFF-25058F630BBF}" srcOrd="1" destOrd="2" presId="urn:microsoft.com/office/officeart/2005/8/layout/vList4"/>
    <dgm:cxn modelId="{00A1E194-190E-4948-8DD1-3996ABA7BAA6}" type="presOf" srcId="{C08EFB76-16DA-4057-AD6A-1447A7A20E20}" destId="{C61DDEE3-EA1D-4E82-BA28-0788F20A9077}" srcOrd="1" destOrd="2" presId="urn:microsoft.com/office/officeart/2005/8/layout/vList4"/>
    <dgm:cxn modelId="{BAC4329D-9ED8-412D-AE90-5ED1A8273405}" srcId="{3A45FDCE-C5F9-47D6-BA51-5E08F0E16366}" destId="{BBF9DBBA-B129-4AF5-BF51-60CC120122A3}" srcOrd="0" destOrd="0" parTransId="{D7962EEA-AF01-42D7-8913-5488FA770FA3}" sibTransId="{34D279B3-A134-4146-9843-9170242CD653}"/>
    <dgm:cxn modelId="{EA80ACA3-FB86-496C-BF07-2C5E7EB1C75D}" srcId="{66B59AA4-1E3C-42FD-AC7B-D457392DA9B1}" destId="{6BFF0A7D-D159-4FE2-82DE-DF62A85DD68C}" srcOrd="0" destOrd="0" parTransId="{5568F42C-456C-4BC1-94AA-EDDC8608683B}" sibTransId="{FB8B1E91-4A63-4F97-BC1D-3EB5EDC61940}"/>
    <dgm:cxn modelId="{DC512EA8-CF59-456C-999F-6B7A435797BD}" type="presOf" srcId="{C08EFB76-16DA-4057-AD6A-1447A7A20E20}" destId="{1EB828B7-BA48-4471-A97E-319CFF2EF1F7}" srcOrd="0" destOrd="2" presId="urn:microsoft.com/office/officeart/2005/8/layout/vList4"/>
    <dgm:cxn modelId="{F475C1B8-681A-4A03-8894-361D0716A3C9}" type="presOf" srcId="{DD19D333-3287-45A6-87AE-3A6A843B7016}" destId="{463D0C0E-F225-4364-83D6-6191790E0728}" srcOrd="0" destOrd="0" presId="urn:microsoft.com/office/officeart/2005/8/layout/vList4"/>
    <dgm:cxn modelId="{F7AA5ABB-8539-43C6-8785-9402E6FECE70}" type="presOf" srcId="{2F022F33-4B37-42CC-9382-F0B7FBFD3A47}" destId="{0A70A623-6587-47B3-BA64-EC54FA8E49D3}" srcOrd="0" destOrd="1" presId="urn:microsoft.com/office/officeart/2005/8/layout/vList4"/>
    <dgm:cxn modelId="{C60AD6BC-F5E7-44B5-9AA5-2A313A21BECD}" type="presOf" srcId="{66B59AA4-1E3C-42FD-AC7B-D457392DA9B1}" destId="{9310CDC0-58F6-4F09-9F40-900D98BD57B9}" srcOrd="0" destOrd="0" presId="urn:microsoft.com/office/officeart/2005/8/layout/vList4"/>
    <dgm:cxn modelId="{F4F9FCBF-602B-4EB9-8866-BBE897161F2E}" type="presOf" srcId="{B5ECC29B-3BCC-408B-93AD-53545883C1C5}" destId="{1EB828B7-BA48-4471-A97E-319CFF2EF1F7}" srcOrd="0" destOrd="1" presId="urn:microsoft.com/office/officeart/2005/8/layout/vList4"/>
    <dgm:cxn modelId="{EC6371CD-3FFE-4273-AEB2-FF416380CE62}" srcId="{DD19D333-3287-45A6-87AE-3A6A843B7016}" destId="{3A45FDCE-C5F9-47D6-BA51-5E08F0E16366}" srcOrd="3" destOrd="0" parTransId="{F4058AEA-A63F-4C89-A7E0-39C3B5F1D394}" sibTransId="{35BF76B3-62D1-4DC5-A9B1-AE39549488C8}"/>
    <dgm:cxn modelId="{CAC156CF-EE3D-4791-8206-ABEFAD2CC3C5}" type="presOf" srcId="{3A45FDCE-C5F9-47D6-BA51-5E08F0E16366}" destId="{10C8EF29-5E05-4847-BF8F-839B81C5DF5D}" srcOrd="0" destOrd="0" presId="urn:microsoft.com/office/officeart/2005/8/layout/vList4"/>
    <dgm:cxn modelId="{DBDACBD0-2FB2-42C8-80C8-8055B43B9036}" type="presOf" srcId="{1A45F9C0-A896-482F-B89D-63CF7C9254B3}" destId="{C61DDEE3-EA1D-4E82-BA28-0788F20A9077}" srcOrd="1" destOrd="0" presId="urn:microsoft.com/office/officeart/2005/8/layout/vList4"/>
    <dgm:cxn modelId="{2D5C04D4-950F-404D-860B-D927720067F4}" srcId="{DD19D333-3287-45A6-87AE-3A6A843B7016}" destId="{66B59AA4-1E3C-42FD-AC7B-D457392DA9B1}" srcOrd="0" destOrd="0" parTransId="{960F6A22-1513-4DB3-94AD-72C39CCBC171}" sibTransId="{0F1156B7-C870-4B10-AB1F-B189C15CBBAB}"/>
    <dgm:cxn modelId="{CDB603F1-D39C-44DC-9BFD-344D4BC71C2A}" srcId="{422BCC47-660E-4126-9AD4-550734AEE818}" destId="{9369E186-768E-4A54-B09E-7E84275BA026}" srcOrd="1" destOrd="0" parTransId="{C47A485F-B704-4713-AB45-E5A820D2080D}" sibTransId="{C5A7CDA4-CBBD-416C-8179-896CB18B0BCE}"/>
    <dgm:cxn modelId="{F5A382F4-94FF-4837-9899-4C2FFB45FA27}" type="presOf" srcId="{2F022F33-4B37-42CC-9382-F0B7FBFD3A47}" destId="{EEC9C8F4-3AEE-4B4B-8A45-2D0E63C8FFE4}" srcOrd="1" destOrd="1" presId="urn:microsoft.com/office/officeart/2005/8/layout/vList4"/>
    <dgm:cxn modelId="{B50C48F5-15A4-4CE6-8654-7F3B89230C19}" type="presOf" srcId="{6BFF0A7D-D159-4FE2-82DE-DF62A85DD68C}" destId="{E1A178F2-CDC0-4FA6-9EFF-25058F630BBF}" srcOrd="1" destOrd="1" presId="urn:microsoft.com/office/officeart/2005/8/layout/vList4"/>
    <dgm:cxn modelId="{D625FAF9-C8A8-4EA7-87DD-703999E4192E}" srcId="{DD19D333-3287-45A6-87AE-3A6A843B7016}" destId="{422BCC47-660E-4126-9AD4-550734AEE818}" srcOrd="1" destOrd="0" parTransId="{BA5B85E5-60E9-4D9B-84BD-95C0B2362889}" sibTransId="{88DCAFF1-78CD-45CA-93A1-46B6B2B9734C}"/>
    <dgm:cxn modelId="{5B7588A2-618C-4902-A5C2-9C1DFFA8527B}" type="presParOf" srcId="{463D0C0E-F225-4364-83D6-6191790E0728}" destId="{6598FC3F-F037-4C79-B64C-1B652BF8E3F3}" srcOrd="0" destOrd="0" presId="urn:microsoft.com/office/officeart/2005/8/layout/vList4"/>
    <dgm:cxn modelId="{F6D6CC39-7C05-4112-9BB3-783FE67702CB}" type="presParOf" srcId="{6598FC3F-F037-4C79-B64C-1B652BF8E3F3}" destId="{9310CDC0-58F6-4F09-9F40-900D98BD57B9}" srcOrd="0" destOrd="0" presId="urn:microsoft.com/office/officeart/2005/8/layout/vList4"/>
    <dgm:cxn modelId="{A10E5D2F-88AD-42A4-A076-7943AAD2ED3F}" type="presParOf" srcId="{6598FC3F-F037-4C79-B64C-1B652BF8E3F3}" destId="{A8B6338E-4D53-4316-9D7E-FE4E5F8D8072}" srcOrd="1" destOrd="0" presId="urn:microsoft.com/office/officeart/2005/8/layout/vList4"/>
    <dgm:cxn modelId="{2B61CA8E-A720-49D3-8F0E-D3A31775927B}" type="presParOf" srcId="{6598FC3F-F037-4C79-B64C-1B652BF8E3F3}" destId="{E1A178F2-CDC0-4FA6-9EFF-25058F630BBF}" srcOrd="2" destOrd="0" presId="urn:microsoft.com/office/officeart/2005/8/layout/vList4"/>
    <dgm:cxn modelId="{B1633EF5-4404-40E3-A2E2-B2224CAB1DAC}" type="presParOf" srcId="{463D0C0E-F225-4364-83D6-6191790E0728}" destId="{0B289F17-184D-4B3F-9BF6-9CC6092655C6}" srcOrd="1" destOrd="0" presId="urn:microsoft.com/office/officeart/2005/8/layout/vList4"/>
    <dgm:cxn modelId="{DC15196B-512C-4C35-B892-DFA0220ACD48}" type="presParOf" srcId="{463D0C0E-F225-4364-83D6-6191790E0728}" destId="{6C3CD78F-8ED2-4974-BAF0-30DE2F3FD7BF}" srcOrd="2" destOrd="0" presId="urn:microsoft.com/office/officeart/2005/8/layout/vList4"/>
    <dgm:cxn modelId="{FFC22651-5DA1-4219-98C1-47440FF8AF1C}" type="presParOf" srcId="{6C3CD78F-8ED2-4974-BAF0-30DE2F3FD7BF}" destId="{0A70A623-6587-47B3-BA64-EC54FA8E49D3}" srcOrd="0" destOrd="0" presId="urn:microsoft.com/office/officeart/2005/8/layout/vList4"/>
    <dgm:cxn modelId="{F33E8D91-166E-4C18-B5EC-F9CC699EBBBF}" type="presParOf" srcId="{6C3CD78F-8ED2-4974-BAF0-30DE2F3FD7BF}" destId="{EE2CFD3F-027D-4537-977D-F503A39138A2}" srcOrd="1" destOrd="0" presId="urn:microsoft.com/office/officeart/2005/8/layout/vList4"/>
    <dgm:cxn modelId="{C2F9F6B6-3555-44F4-9675-12316CEFD5F0}" type="presParOf" srcId="{6C3CD78F-8ED2-4974-BAF0-30DE2F3FD7BF}" destId="{EEC9C8F4-3AEE-4B4B-8A45-2D0E63C8FFE4}" srcOrd="2" destOrd="0" presId="urn:microsoft.com/office/officeart/2005/8/layout/vList4"/>
    <dgm:cxn modelId="{8CE76BED-C0B4-42DA-A2A8-7F75DDA68B93}" type="presParOf" srcId="{463D0C0E-F225-4364-83D6-6191790E0728}" destId="{8D7BBBBD-4E6A-45A5-BF18-E1ED35CB142D}" srcOrd="3" destOrd="0" presId="urn:microsoft.com/office/officeart/2005/8/layout/vList4"/>
    <dgm:cxn modelId="{8AD389A3-AB5D-4223-89D7-4AC0CA4BE66E}" type="presParOf" srcId="{463D0C0E-F225-4364-83D6-6191790E0728}" destId="{04990CF3-6096-4E33-9CD5-9581D6D4FB84}" srcOrd="4" destOrd="0" presId="urn:microsoft.com/office/officeart/2005/8/layout/vList4"/>
    <dgm:cxn modelId="{00EC3AD0-2ED6-4865-85DE-C0313900C25B}" type="presParOf" srcId="{04990CF3-6096-4E33-9CD5-9581D6D4FB84}" destId="{1EB828B7-BA48-4471-A97E-319CFF2EF1F7}" srcOrd="0" destOrd="0" presId="urn:microsoft.com/office/officeart/2005/8/layout/vList4"/>
    <dgm:cxn modelId="{826DEB6A-ED36-4ADF-A174-5C98ED1C8ACD}" type="presParOf" srcId="{04990CF3-6096-4E33-9CD5-9581D6D4FB84}" destId="{DBF8A9ED-264E-4329-995A-BB1B2B7BFCE8}" srcOrd="1" destOrd="0" presId="urn:microsoft.com/office/officeart/2005/8/layout/vList4"/>
    <dgm:cxn modelId="{824B11F5-679A-4D65-9F26-F258757B31EC}" type="presParOf" srcId="{04990CF3-6096-4E33-9CD5-9581D6D4FB84}" destId="{C61DDEE3-EA1D-4E82-BA28-0788F20A9077}" srcOrd="2" destOrd="0" presId="urn:microsoft.com/office/officeart/2005/8/layout/vList4"/>
    <dgm:cxn modelId="{08C3F0E7-5D29-4135-BDF3-F22CF2BCB6AA}" type="presParOf" srcId="{463D0C0E-F225-4364-83D6-6191790E0728}" destId="{D1FF54BA-CF06-47B5-B182-420BDF6946F9}" srcOrd="5" destOrd="0" presId="urn:microsoft.com/office/officeart/2005/8/layout/vList4"/>
    <dgm:cxn modelId="{894F11AF-C6AB-43B8-B1C4-0E5F2E2DC59B}" type="presParOf" srcId="{463D0C0E-F225-4364-83D6-6191790E0728}" destId="{BC42B99A-2E73-4586-A3A7-D00F5302EE41}" srcOrd="6" destOrd="0" presId="urn:microsoft.com/office/officeart/2005/8/layout/vList4"/>
    <dgm:cxn modelId="{BC95D773-1473-41D7-B4BA-C69BF0A7CF3B}" type="presParOf" srcId="{BC42B99A-2E73-4586-A3A7-D00F5302EE41}" destId="{10C8EF29-5E05-4847-BF8F-839B81C5DF5D}" srcOrd="0" destOrd="0" presId="urn:microsoft.com/office/officeart/2005/8/layout/vList4"/>
    <dgm:cxn modelId="{3AF7FEAF-4DEA-4F6B-B1BD-8AE2E124D763}" type="presParOf" srcId="{BC42B99A-2E73-4586-A3A7-D00F5302EE41}" destId="{BD518FBE-7D4D-4CDE-BDC9-E2C10E676E7E}" srcOrd="1" destOrd="0" presId="urn:microsoft.com/office/officeart/2005/8/layout/vList4"/>
    <dgm:cxn modelId="{83A0AA02-7A96-45B2-A663-BB9B735D0CB7}" type="presParOf" srcId="{BC42B99A-2E73-4586-A3A7-D00F5302EE41}" destId="{54F07B20-F9AA-4EA4-9C42-2EA8F7A9F1E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0CDC0-58F6-4F09-9F40-900D98BD57B9}">
      <dsp:nvSpPr>
        <dsp:cNvPr id="0" name=""/>
        <dsp:cNvSpPr/>
      </dsp:nvSpPr>
      <dsp:spPr>
        <a:xfrm>
          <a:off x="0" y="0"/>
          <a:ext cx="9620250" cy="111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b="1" kern="1200" dirty="0">
              <a:solidFill>
                <a:srgbClr val="ECE8CE"/>
              </a:solidFill>
            </a:rPr>
            <a:t>fahrlässig</a:t>
          </a:r>
          <a:endParaRPr lang="de-CH" sz="1500" kern="1200" dirty="0">
            <a:solidFill>
              <a:srgbClr val="ECE8CE"/>
            </a:solidFill>
          </a:endParaRPr>
        </a:p>
        <a:p>
          <a:pPr marL="114300" lvl="1" indent="-114300" algn="l" defTabSz="533400">
            <a:lnSpc>
              <a:spcPct val="90000"/>
            </a:lnSpc>
            <a:spcBef>
              <a:spcPct val="0"/>
            </a:spcBef>
            <a:spcAft>
              <a:spcPct val="15000"/>
            </a:spcAft>
            <a:buChar char="•"/>
          </a:pPr>
          <a:r>
            <a:rPr lang="de-DE" sz="1200" b="0" i="0" kern="1200" dirty="0">
              <a:solidFill>
                <a:srgbClr val="ECE8CE"/>
              </a:solidFill>
            </a:rPr>
            <a:t>Wenn jemand die in einer bestimmten Situation </a:t>
          </a:r>
          <a:r>
            <a:rPr lang="de-DE" sz="1200" b="1" i="0" kern="1200" dirty="0">
              <a:solidFill>
                <a:srgbClr val="ECE8CE"/>
              </a:solidFill>
            </a:rPr>
            <a:t>geforderte Vorsicht </a:t>
          </a:r>
          <a:r>
            <a:rPr lang="de-DE" sz="1200" b="0" i="0" kern="1200" dirty="0" err="1">
              <a:solidFill>
                <a:srgbClr val="ECE8CE"/>
              </a:solidFill>
            </a:rPr>
            <a:t>ausser</a:t>
          </a:r>
          <a:r>
            <a:rPr lang="de-DE" sz="1200" b="0" i="0" kern="1200" dirty="0">
              <a:solidFill>
                <a:srgbClr val="ECE8CE"/>
              </a:solidFill>
            </a:rPr>
            <a:t> Acht lässt, spricht man von fahrlässig. </a:t>
          </a:r>
          <a:endParaRPr lang="de-CH" sz="1200" kern="1200" dirty="0">
            <a:solidFill>
              <a:srgbClr val="ECE8CE"/>
            </a:solidFill>
          </a:endParaRPr>
        </a:p>
        <a:p>
          <a:pPr marL="114300" lvl="1" indent="-114300" algn="l" defTabSz="533400">
            <a:lnSpc>
              <a:spcPct val="90000"/>
            </a:lnSpc>
            <a:spcBef>
              <a:spcPct val="0"/>
            </a:spcBef>
            <a:spcAft>
              <a:spcPct val="15000"/>
            </a:spcAft>
            <a:buChar char="•"/>
          </a:pPr>
          <a:r>
            <a:rPr lang="de-DE" sz="1200" b="0" i="1" kern="1200" dirty="0">
              <a:solidFill>
                <a:srgbClr val="ECE8CE"/>
              </a:solidFill>
            </a:rPr>
            <a:t>Beispiel: Loris schleudert während der Party inmitten aller Feiernden seine Gitarre wild umher. Hier fehlt eindeutig die geforderte Vorsicht, da sich so leicht jemand verletzen oder etwas beschädigt werden kann.</a:t>
          </a:r>
          <a:endParaRPr lang="de-CH" sz="1200" b="0" i="1" kern="1200" dirty="0">
            <a:solidFill>
              <a:srgbClr val="ECE8CE"/>
            </a:solidFill>
          </a:endParaRPr>
        </a:p>
      </dsp:txBody>
      <dsp:txXfrm>
        <a:off x="2035663" y="0"/>
        <a:ext cx="7584586" cy="1116133"/>
      </dsp:txXfrm>
    </dsp:sp>
    <dsp:sp modelId="{A8B6338E-4D53-4316-9D7E-FE4E5F8D8072}">
      <dsp:nvSpPr>
        <dsp:cNvPr id="0" name=""/>
        <dsp:cNvSpPr/>
      </dsp:nvSpPr>
      <dsp:spPr>
        <a:xfrm>
          <a:off x="111613" y="111613"/>
          <a:ext cx="1924050" cy="8929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0A623-6587-47B3-BA64-EC54FA8E49D3}">
      <dsp:nvSpPr>
        <dsp:cNvPr id="0" name=""/>
        <dsp:cNvSpPr/>
      </dsp:nvSpPr>
      <dsp:spPr>
        <a:xfrm>
          <a:off x="0" y="1227746"/>
          <a:ext cx="9620250" cy="111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b="1" kern="1200" dirty="0">
              <a:solidFill>
                <a:srgbClr val="ECE8CE"/>
              </a:solidFill>
            </a:rPr>
            <a:t>vorsätzlich</a:t>
          </a:r>
          <a:endParaRPr lang="de-CH" sz="1500" kern="1200" dirty="0">
            <a:solidFill>
              <a:srgbClr val="ECE8CE"/>
            </a:solidFill>
          </a:endParaRPr>
        </a:p>
        <a:p>
          <a:pPr marL="114300" lvl="1" indent="-114300" algn="l" defTabSz="533400">
            <a:lnSpc>
              <a:spcPct val="90000"/>
            </a:lnSpc>
            <a:spcBef>
              <a:spcPct val="0"/>
            </a:spcBef>
            <a:spcAft>
              <a:spcPct val="15000"/>
            </a:spcAft>
            <a:buChar char="•"/>
          </a:pPr>
          <a:r>
            <a:rPr lang="de-DE" sz="1200" i="0" kern="1200" dirty="0">
              <a:solidFill>
                <a:srgbClr val="ECE8CE"/>
              </a:solidFill>
            </a:rPr>
            <a:t>Wird etwas mit Wissen und Wollen getan, spricht man von Vorsatz oder vorsätzlich. </a:t>
          </a:r>
          <a:endParaRPr lang="de-CH" sz="1200" kern="1200" dirty="0">
            <a:solidFill>
              <a:srgbClr val="ECE8CE"/>
            </a:solidFill>
          </a:endParaRPr>
        </a:p>
        <a:p>
          <a:pPr marL="114300" lvl="1" indent="-114300" algn="l" defTabSz="533400">
            <a:lnSpc>
              <a:spcPct val="90000"/>
            </a:lnSpc>
            <a:spcBef>
              <a:spcPct val="0"/>
            </a:spcBef>
            <a:spcAft>
              <a:spcPct val="15000"/>
            </a:spcAft>
            <a:buChar char="•"/>
          </a:pPr>
          <a:r>
            <a:rPr lang="de-DE" sz="1200" i="1" kern="1200" dirty="0">
              <a:solidFill>
                <a:srgbClr val="ECE8CE"/>
              </a:solidFill>
            </a:rPr>
            <a:t>Beispiel: Bei einem Streit auf der WG-Party schlägt Marco einem Partybesucher dessen Handy aus der Hand. Er tut dies mit Absicht (Wollen) und </a:t>
          </a:r>
          <a:r>
            <a:rPr lang="de-DE" sz="1200" i="1" kern="1200" dirty="0" err="1">
              <a:solidFill>
                <a:srgbClr val="ECE8CE"/>
              </a:solidFill>
            </a:rPr>
            <a:t>weiss</a:t>
          </a:r>
          <a:r>
            <a:rPr lang="de-DE" sz="1200" i="1" kern="1200" dirty="0">
              <a:solidFill>
                <a:srgbClr val="ECE8CE"/>
              </a:solidFill>
            </a:rPr>
            <a:t>, dass dabei das Handy beschädigt werden kann (Wissen). Seine Handlung ist somit vorsätzlich.</a:t>
          </a:r>
          <a:endParaRPr lang="de-CH" sz="1200" i="1" kern="1200" dirty="0">
            <a:solidFill>
              <a:srgbClr val="ECE8CE"/>
            </a:solidFill>
          </a:endParaRPr>
        </a:p>
      </dsp:txBody>
      <dsp:txXfrm>
        <a:off x="2035663" y="1227746"/>
        <a:ext cx="7584586" cy="1116133"/>
      </dsp:txXfrm>
    </dsp:sp>
    <dsp:sp modelId="{EE2CFD3F-027D-4537-977D-F503A39138A2}">
      <dsp:nvSpPr>
        <dsp:cNvPr id="0" name=""/>
        <dsp:cNvSpPr/>
      </dsp:nvSpPr>
      <dsp:spPr>
        <a:xfrm>
          <a:off x="111613" y="1339359"/>
          <a:ext cx="1924050" cy="8929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828B7-BA48-4471-A97E-319CFF2EF1F7}">
      <dsp:nvSpPr>
        <dsp:cNvPr id="0" name=""/>
        <dsp:cNvSpPr/>
      </dsp:nvSpPr>
      <dsp:spPr>
        <a:xfrm>
          <a:off x="0" y="2455493"/>
          <a:ext cx="9620250" cy="111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b="1" kern="1200" dirty="0">
              <a:solidFill>
                <a:srgbClr val="ECE8CE"/>
              </a:solidFill>
            </a:rPr>
            <a:t>widerrechtlich</a:t>
          </a:r>
          <a:endParaRPr lang="de-CH" sz="1500" kern="1200" dirty="0">
            <a:solidFill>
              <a:srgbClr val="ECE8CE"/>
            </a:solidFill>
          </a:endParaRPr>
        </a:p>
        <a:p>
          <a:pPr marL="114300" lvl="1" indent="-114300" algn="l" defTabSz="533400">
            <a:lnSpc>
              <a:spcPct val="90000"/>
            </a:lnSpc>
            <a:spcBef>
              <a:spcPct val="0"/>
            </a:spcBef>
            <a:spcAft>
              <a:spcPct val="15000"/>
            </a:spcAft>
            <a:buChar char="•"/>
          </a:pPr>
          <a:r>
            <a:rPr lang="de-DE" sz="1200" i="0" kern="1200" dirty="0" err="1">
              <a:solidFill>
                <a:srgbClr val="ECE8CE"/>
              </a:solidFill>
            </a:rPr>
            <a:t>Verstösst</a:t>
          </a:r>
          <a:r>
            <a:rPr lang="de-DE" sz="1200" i="0" kern="1200" dirty="0">
              <a:solidFill>
                <a:srgbClr val="ECE8CE"/>
              </a:solidFill>
            </a:rPr>
            <a:t> etwas </a:t>
          </a:r>
          <a:r>
            <a:rPr lang="de-DE" sz="1200" b="1" i="0" kern="1200" dirty="0">
              <a:solidFill>
                <a:srgbClr val="ECE8CE"/>
              </a:solidFill>
            </a:rPr>
            <a:t>gegen ein Gesetz</a:t>
          </a:r>
          <a:r>
            <a:rPr lang="de-DE" sz="1200" i="0" kern="1200" dirty="0">
              <a:solidFill>
                <a:srgbClr val="ECE8CE"/>
              </a:solidFill>
            </a:rPr>
            <a:t>, ist es widerrechtlich.</a:t>
          </a:r>
          <a:endParaRPr lang="de-CH" sz="1200" kern="1200" dirty="0">
            <a:solidFill>
              <a:srgbClr val="ECE8CE"/>
            </a:solidFill>
          </a:endParaRPr>
        </a:p>
        <a:p>
          <a:pPr marL="114300" lvl="1" indent="-114300" algn="l" defTabSz="533400">
            <a:lnSpc>
              <a:spcPct val="90000"/>
            </a:lnSpc>
            <a:spcBef>
              <a:spcPct val="0"/>
            </a:spcBef>
            <a:spcAft>
              <a:spcPct val="15000"/>
            </a:spcAft>
            <a:buChar char="•"/>
          </a:pPr>
          <a:r>
            <a:rPr lang="de-DE" sz="1200" i="1" kern="1200" dirty="0">
              <a:solidFill>
                <a:srgbClr val="ECE8CE"/>
              </a:solidFill>
            </a:rPr>
            <a:t>Beispiel: Laura fährt mit ihrem Roller auf der Gegenfahrbahn, um schneller durch den Verkehr zu kommen. Das ist </a:t>
          </a:r>
          <a:r>
            <a:rPr lang="de-DE" sz="1200" i="1" kern="1200" dirty="0" err="1">
              <a:solidFill>
                <a:srgbClr val="ECE8CE"/>
              </a:solidFill>
            </a:rPr>
            <a:t>gemäss</a:t>
          </a:r>
          <a:r>
            <a:rPr lang="de-DE" sz="1200" i="1" kern="1200" dirty="0">
              <a:solidFill>
                <a:srgbClr val="ECE8CE"/>
              </a:solidFill>
            </a:rPr>
            <a:t> </a:t>
          </a:r>
          <a:r>
            <a:rPr lang="de-DE" sz="1200" i="1" kern="1200" dirty="0" err="1">
              <a:solidFill>
                <a:srgbClr val="ECE8CE"/>
              </a:solidFill>
            </a:rPr>
            <a:t>Strassenverkehrsgesetz</a:t>
          </a:r>
          <a:r>
            <a:rPr lang="de-DE" sz="1200" i="1" kern="1200" dirty="0">
              <a:solidFill>
                <a:srgbClr val="ECE8CE"/>
              </a:solidFill>
            </a:rPr>
            <a:t> nicht erlaubt und deshalb widerrechtlich.</a:t>
          </a:r>
          <a:endParaRPr lang="de-CH" sz="1200" i="1" kern="1200" dirty="0">
            <a:solidFill>
              <a:srgbClr val="ECE8CE"/>
            </a:solidFill>
          </a:endParaRPr>
        </a:p>
      </dsp:txBody>
      <dsp:txXfrm>
        <a:off x="2035663" y="2455493"/>
        <a:ext cx="7584586" cy="1116133"/>
      </dsp:txXfrm>
    </dsp:sp>
    <dsp:sp modelId="{DBF8A9ED-264E-4329-995A-BB1B2B7BFCE8}">
      <dsp:nvSpPr>
        <dsp:cNvPr id="0" name=""/>
        <dsp:cNvSpPr/>
      </dsp:nvSpPr>
      <dsp:spPr>
        <a:xfrm>
          <a:off x="111613" y="2567106"/>
          <a:ext cx="1924050" cy="8929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8EF29-5E05-4847-BF8F-839B81C5DF5D}">
      <dsp:nvSpPr>
        <dsp:cNvPr id="0" name=""/>
        <dsp:cNvSpPr/>
      </dsp:nvSpPr>
      <dsp:spPr>
        <a:xfrm>
          <a:off x="0" y="3683239"/>
          <a:ext cx="9620250" cy="111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b="1" kern="1200" dirty="0">
              <a:solidFill>
                <a:srgbClr val="ECE8CE"/>
              </a:solidFill>
            </a:rPr>
            <a:t>Kausalzusammenhang</a:t>
          </a:r>
          <a:endParaRPr lang="de-CH" sz="1500" b="1" kern="1200" dirty="0">
            <a:solidFill>
              <a:srgbClr val="ECE8CE"/>
            </a:solidFill>
          </a:endParaRPr>
        </a:p>
        <a:p>
          <a:pPr marL="114300" lvl="1" indent="-114300" algn="l" defTabSz="533400">
            <a:lnSpc>
              <a:spcPct val="90000"/>
            </a:lnSpc>
            <a:spcBef>
              <a:spcPct val="0"/>
            </a:spcBef>
            <a:spcAft>
              <a:spcPct val="15000"/>
            </a:spcAft>
            <a:buChar char="•"/>
          </a:pPr>
          <a:r>
            <a:rPr lang="de-DE" sz="1200" kern="1200" dirty="0">
              <a:solidFill>
                <a:srgbClr val="ECE8CE"/>
              </a:solidFill>
            </a:rPr>
            <a:t>Ist eine Handlung die Ursache eines Schadens, sagt man dem auch „kausal sein“.</a:t>
          </a:r>
          <a:endParaRPr lang="de-CH" sz="1200" kern="1200" dirty="0">
            <a:solidFill>
              <a:srgbClr val="ECE8CE"/>
            </a:solidFill>
          </a:endParaRPr>
        </a:p>
        <a:p>
          <a:pPr marL="114300" lvl="1" indent="-114300" algn="l" defTabSz="533400">
            <a:lnSpc>
              <a:spcPct val="90000"/>
            </a:lnSpc>
            <a:spcBef>
              <a:spcPct val="0"/>
            </a:spcBef>
            <a:spcAft>
              <a:spcPct val="15000"/>
            </a:spcAft>
            <a:buChar char="•"/>
          </a:pPr>
          <a:r>
            <a:rPr lang="de-DE" sz="1200" i="1" kern="1200" dirty="0">
              <a:solidFill>
                <a:srgbClr val="ECE8CE"/>
              </a:solidFill>
            </a:rPr>
            <a:t>Beispiel: Milena schubst an der Party einen Kollegen </a:t>
          </a:r>
          <a:r>
            <a:rPr lang="de-DE" sz="1200" i="1" kern="1200" dirty="0" err="1">
              <a:solidFill>
                <a:srgbClr val="ECE8CE"/>
              </a:solidFill>
            </a:rPr>
            <a:t>spasseshalber</a:t>
          </a:r>
          <a:r>
            <a:rPr lang="de-DE" sz="1200" i="1" kern="1200" dirty="0">
              <a:solidFill>
                <a:srgbClr val="ECE8CE"/>
              </a:solidFill>
            </a:rPr>
            <a:t>. Dieser erschrickt und schüttet sein volles Glas mit Cola über den </a:t>
          </a:r>
          <a:r>
            <a:rPr lang="de-DE" sz="1200" i="1" kern="1200" dirty="0" err="1">
              <a:solidFill>
                <a:srgbClr val="ECE8CE"/>
              </a:solidFill>
            </a:rPr>
            <a:t>weissen</a:t>
          </a:r>
          <a:r>
            <a:rPr lang="de-DE" sz="1200" i="1" kern="1200" dirty="0">
              <a:solidFill>
                <a:srgbClr val="ECE8CE"/>
              </a:solidFill>
            </a:rPr>
            <a:t> Pullover eines anderen Gastes. Die Handlung von Milena (Schubsen) ist kausal für die Flecken auf dem Pullover. </a:t>
          </a:r>
          <a:endParaRPr lang="de-CH" sz="1200" i="1" kern="1200" dirty="0">
            <a:solidFill>
              <a:srgbClr val="ECE8CE"/>
            </a:solidFill>
          </a:endParaRPr>
        </a:p>
      </dsp:txBody>
      <dsp:txXfrm>
        <a:off x="2035663" y="3683239"/>
        <a:ext cx="7584586" cy="1116133"/>
      </dsp:txXfrm>
    </dsp:sp>
    <dsp:sp modelId="{BD518FBE-7D4D-4CDE-BDC9-E2C10E676E7E}">
      <dsp:nvSpPr>
        <dsp:cNvPr id="0" name=""/>
        <dsp:cNvSpPr/>
      </dsp:nvSpPr>
      <dsp:spPr>
        <a:xfrm>
          <a:off x="111613" y="3794853"/>
          <a:ext cx="1924050" cy="89290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ixabay.com/it/rottura-vetri-vetro-rotto-splitter-286098/"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8" name="Gruppieren 7">
            <a:extLst>
              <a:ext uri="{FF2B5EF4-FFF2-40B4-BE49-F238E27FC236}">
                <a16:creationId xmlns:a16="http://schemas.microsoft.com/office/drawing/2014/main" id="{DFEC442D-0F27-620D-8727-B0A4411E8F94}"/>
              </a:ext>
            </a:extLst>
          </p:cNvPr>
          <p:cNvGrpSpPr/>
          <p:nvPr userDrawn="1"/>
        </p:nvGrpSpPr>
        <p:grpSpPr>
          <a:xfrm>
            <a:off x="10392000" y="0"/>
            <a:ext cx="1800000" cy="1296000"/>
            <a:chOff x="10260496" y="-134938"/>
            <a:chExt cx="2059056" cy="1325564"/>
          </a:xfrm>
          <a:blipFill dpi="0" rotWithShape="1">
            <a:blip r:embed="rId2">
              <a:extLst>
                <a:ext uri="{837473B0-CC2E-450A-ABE3-18F120FF3D39}">
                  <a1611:picAttrSrcUrl xmlns:a1611="http://schemas.microsoft.com/office/drawing/2016/11/main" r:id="rId3"/>
                </a:ext>
              </a:extLst>
            </a:blip>
            <a:srcRect/>
            <a:stretch>
              <a:fillRect/>
            </a:stretch>
          </a:blipFill>
        </p:grpSpPr>
        <p:sp>
          <p:nvSpPr>
            <p:cNvPr id="9" name="Rechteck 8">
              <a:extLst>
                <a:ext uri="{FF2B5EF4-FFF2-40B4-BE49-F238E27FC236}">
                  <a16:creationId xmlns:a16="http://schemas.microsoft.com/office/drawing/2014/main" id="{778C533E-0500-98CB-3910-8D0F990012A3}"/>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F1A38016-271D-8527-F85D-83BECDC830EB}"/>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6CAA9723-8FBE-DA9C-717C-F9747F2B25CD}"/>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a:extLst>
                <a:ext uri="{FF2B5EF4-FFF2-40B4-BE49-F238E27FC236}">
                  <a16:creationId xmlns:a16="http://schemas.microsoft.com/office/drawing/2014/main" id="{09BC7583-0953-AD5D-A403-776EC8F1C32F}"/>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o4j6Ik38gnY" TargetMode="External"/><Relationship Id="rId7" Type="http://schemas.openxmlformats.org/officeDocument/2006/relationships/image" Target="../media/image16.png"/><Relationship Id="rId2" Type="http://schemas.openxmlformats.org/officeDocument/2006/relationships/hyperlink" Target="https://www.shareyourrisk.ch/s1/e7-pickles-auf-abwege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hyperlink" Target="http://www.ch.ch/de/privathaftpflichtversicheru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hyperlink" Target="http://flickr.com/photos/hotmeteor/107729972"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hyperlink" Target="http://superuser.com/questions/740253/lenovo-screen-broken-not-physically"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hyperlink" Target="https://pixabay.com/de/schweizer-franken-geld-schweiz-571862/"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iknet-learnhub.com/shareyourris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002060"/>
                </a:solidFill>
                <a:latin typeface="Tahoma" panose="020B0604030504040204" pitchFamily="34" charset="0"/>
                <a:ea typeface="Tahoma" panose="020B0604030504040204" pitchFamily="34" charset="0"/>
                <a:cs typeface="Tahoma" panose="020B0604030504040204" pitchFamily="34" charset="0"/>
              </a:rPr>
              <a:t>Einweihungsparty</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CH" sz="5000" dirty="0">
                <a:solidFill>
                  <a:srgbClr val="7030A0"/>
                </a:solidFill>
              </a:rPr>
              <a:t>Haftpflichtversicherung</a:t>
            </a:r>
            <a:endParaRPr lang="de-CH" dirty="0">
              <a:solidFill>
                <a:srgbClr val="7030A0"/>
              </a:solidFill>
            </a:endParaRP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290731" y="4312026"/>
            <a:ext cx="1733005" cy="477054"/>
          </a:xfrm>
          <a:prstGeom prst="rect">
            <a:avLst/>
          </a:prstGeom>
          <a:noFill/>
        </p:spPr>
        <p:txBody>
          <a:bodyPr wrap="square" rtlCol="0">
            <a:spAutoFit/>
          </a:bodyPr>
          <a:lstStyle/>
          <a:p>
            <a:r>
              <a:rPr lang="de-CH" sz="2500" b="1" dirty="0">
                <a:solidFill>
                  <a:srgbClr val="C00000"/>
                </a:solidFill>
                <a:latin typeface="Tahoma" panose="020B0604030504040204" pitchFamily="34" charset="0"/>
                <a:ea typeface="Tahoma" panose="020B0604030504040204" pitchFamily="34" charset="0"/>
                <a:cs typeface="Tahoma" panose="020B0604030504040204" pitchFamily="34" charset="0"/>
              </a:rPr>
              <a:t>Modul 7</a:t>
            </a:r>
          </a:p>
        </p:txBody>
      </p:sp>
      <p:pic>
        <p:nvPicPr>
          <p:cNvPr id="7" name="Grafik 6" descr="Ein Bild, das Cartoon, Kunst, Clipart, Grafiken enthält.&#10;&#10;Automatisch generierte Beschreibung">
            <a:extLst>
              <a:ext uri="{FF2B5EF4-FFF2-40B4-BE49-F238E27FC236}">
                <a16:creationId xmlns:a16="http://schemas.microsoft.com/office/drawing/2014/main" id="{5E0744A5-3029-0143-E571-C1780FDBF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1034" y="5145241"/>
            <a:ext cx="2206426" cy="1440000"/>
          </a:xfrm>
          <a:prstGeom prst="rect">
            <a:avLst/>
          </a:prstGeom>
        </p:spPr>
      </p:pic>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09" fill="hold"/>
                                        <p:tgtEl>
                                          <p:spTgt spid="11"/>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par>
                          <p:cTn id="13" fill="hold">
                            <p:stCondLst>
                              <p:cond delay="112509"/>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a:xfrm>
            <a:off x="838200" y="1825625"/>
            <a:ext cx="10515600" cy="3326546"/>
          </a:xfrm>
        </p:spPr>
        <p:txBody>
          <a:bodyPr>
            <a:normAutofit/>
          </a:bodyPr>
          <a:lstStyle/>
          <a:p>
            <a:pPr marL="0" indent="0">
              <a:buNone/>
            </a:pPr>
            <a:r>
              <a:rPr lang="de-DE" sz="2400" b="1" dirty="0"/>
              <a:t>Web-Game:</a:t>
            </a:r>
            <a:r>
              <a:rPr lang="de-DE" sz="2400" dirty="0"/>
              <a:t> Pickels auf Abwegen</a:t>
            </a:r>
            <a:br>
              <a:rPr lang="de-DE" sz="2400" dirty="0"/>
            </a:br>
            <a:r>
              <a:rPr lang="de-DE" sz="2400" dirty="0">
                <a:hlinkClick r:id="rId2"/>
              </a:rPr>
              <a:t>https://www.shareyourrisk.ch/s1/e7-pickles-auf-abwegen/</a:t>
            </a:r>
            <a:r>
              <a:rPr lang="de-DE" sz="2400" dirty="0"/>
              <a:t> </a:t>
            </a:r>
          </a:p>
          <a:p>
            <a:pPr marL="0" indent="0">
              <a:buNone/>
            </a:pPr>
            <a:endParaRPr lang="de-DE" sz="2400" dirty="0"/>
          </a:p>
          <a:p>
            <a:pPr marL="0" indent="0">
              <a:buNone/>
            </a:pPr>
            <a:r>
              <a:rPr lang="de-DE" sz="2400" b="1" dirty="0" err="1"/>
              <a:t>Erklärfilm</a:t>
            </a:r>
            <a:r>
              <a:rPr lang="de-DE" sz="2400" b="1" dirty="0"/>
              <a:t>: „Wohnen“</a:t>
            </a:r>
            <a:br>
              <a:rPr lang="de-DE" sz="2400" b="1" dirty="0"/>
            </a:br>
            <a:r>
              <a:rPr lang="de-DE" sz="2400" dirty="0">
                <a:hlinkClick r:id="rId3"/>
              </a:rPr>
              <a:t>https://youtu.be/o4j6Ik38gnY</a:t>
            </a:r>
            <a:r>
              <a:rPr lang="de-DE" sz="2400" dirty="0"/>
              <a:t> (1:12 Minuten)</a:t>
            </a:r>
          </a:p>
          <a:p>
            <a:pPr marL="0" indent="0">
              <a:buNone/>
            </a:pPr>
            <a:endParaRPr lang="de-DE" sz="2400" dirty="0"/>
          </a:p>
          <a:p>
            <a:pPr marL="0" indent="0">
              <a:buNone/>
            </a:pPr>
            <a:r>
              <a:rPr lang="de-DE" sz="2400" b="1" dirty="0"/>
              <a:t>ch.ch </a:t>
            </a:r>
            <a:br>
              <a:rPr lang="de-DE" sz="2400" dirty="0"/>
            </a:br>
            <a:r>
              <a:rPr lang="de-DE" sz="2400" dirty="0"/>
              <a:t>Privathaftpflichtversicherung </a:t>
            </a:r>
            <a:r>
              <a:rPr lang="de-DE" sz="2400" dirty="0">
                <a:hlinkClick r:id="rId4"/>
              </a:rPr>
              <a:t>www.ch.ch/de/privathaftpflichtversicherung/</a:t>
            </a:r>
            <a:endParaRPr lang="de-CH" sz="2400" dirty="0"/>
          </a:p>
        </p:txBody>
      </p:sp>
      <p:pic>
        <p:nvPicPr>
          <p:cNvPr id="4" name="Grafik 3" descr="Ein Bild, das Cartoon, Kunst, Clipart, Grafiken enthält.&#10;&#10;Automatisch generierte Beschreibung">
            <a:hlinkClick r:id="rId5" action="ppaction://hlinksldjump"/>
            <a:extLst>
              <a:ext uri="{FF2B5EF4-FFF2-40B4-BE49-F238E27FC236}">
                <a16:creationId xmlns:a16="http://schemas.microsoft.com/office/drawing/2014/main" id="{22CB6AFE-2D04-0574-7420-F00A1D680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pic>
        <p:nvPicPr>
          <p:cNvPr id="5" name="Picture 2">
            <a:extLst>
              <a:ext uri="{FF2B5EF4-FFF2-40B4-BE49-F238E27FC236}">
                <a16:creationId xmlns:a16="http://schemas.microsoft.com/office/drawing/2014/main" id="{00914C46-20D3-9B75-D365-09E8F54DF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sp>
        <p:nvSpPr>
          <p:cNvPr id="10" name="Textfeld 9">
            <a:extLst>
              <a:ext uri="{FF2B5EF4-FFF2-40B4-BE49-F238E27FC236}">
                <a16:creationId xmlns:a16="http://schemas.microsoft.com/office/drawing/2014/main" id="{F90EC3CA-0243-530C-795C-1EE3F1A46989}"/>
              </a:ext>
            </a:extLst>
          </p:cNvPr>
          <p:cNvSpPr txBox="1"/>
          <p:nvPr/>
        </p:nvSpPr>
        <p:spPr>
          <a:xfrm>
            <a:off x="372140" y="1538332"/>
            <a:ext cx="10409274" cy="2785378"/>
          </a:xfrm>
          <a:prstGeom prst="rect">
            <a:avLst/>
          </a:prstGeom>
          <a:noFill/>
        </p:spPr>
        <p:txBody>
          <a:bodyPr wrap="square" rtlCol="0">
            <a:spAutoFit/>
          </a:bodyPr>
          <a:lstStyle/>
          <a:p>
            <a:r>
              <a:rPr lang="de-CH" sz="2500" dirty="0">
                <a:latin typeface="Tahoma" panose="020B0604030504040204" pitchFamily="34" charset="0"/>
                <a:ea typeface="Tahoma" panose="020B0604030504040204" pitchFamily="34" charset="0"/>
                <a:cs typeface="Tahoma" panose="020B0604030504040204" pitchFamily="34" charset="0"/>
                <a:hlinkClick r:id="rId2" action="ppaction://hlinksldjump"/>
              </a:rPr>
              <a:t>Party in der WG</a:t>
            </a:r>
            <a:endParaRPr lang="de-CH" sz="2500" dirty="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3"/>
              </a:buBlip>
            </a:pPr>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rPr>
              <a:t>Schaden – was nun?</a:t>
            </a:r>
            <a:endPar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Aufträge und Aufgaben </a:t>
            </a:r>
            <a:br>
              <a:rPr lang="de-CH" sz="2500" dirty="0">
                <a:latin typeface="Tahoma" panose="020B0604030504040204" pitchFamily="34" charset="0"/>
                <a:ea typeface="Tahoma" panose="020B0604030504040204" pitchFamily="34" charset="0"/>
                <a:cs typeface="Tahoma" panose="020B0604030504040204" pitchFamily="34" charset="0"/>
              </a:rPr>
            </a:br>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latin typeface="Tahoma" panose="020B0604030504040204" pitchFamily="34" charset="0"/>
                <a:ea typeface="Tahoma" panose="020B0604030504040204" pitchFamily="34" charset="0"/>
                <a:cs typeface="Tahoma" panose="020B0604030504040204" pitchFamily="34" charset="0"/>
                <a:hlinkClick r:id="rId6" action="ppaction://hlinksldjump"/>
              </a:rPr>
              <a:t>Game, Zusatzinformationen, Links</a:t>
            </a:r>
            <a:endParaRPr lang="de-CH" sz="25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2031325"/>
            <a:chOff x="1530390" y="4610517"/>
            <a:chExt cx="6155875" cy="2031325"/>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2031325"/>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was eine Haftpflichtversicherung beinhaltet und welche Optionen es gibt. </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zukünftig selbst entscheiden, welche Haftpflichtversicherungen für dich sinnvoll sind.</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808405" y="4610517"/>
              <a:ext cx="65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a:extLst>
              <a:ext uri="{FF2B5EF4-FFF2-40B4-BE49-F238E27FC236}">
                <a16:creationId xmlns:a16="http://schemas.microsoft.com/office/drawing/2014/main" id="{2B3D5EC1-63FB-91BC-CCA9-DB33108D10F3}"/>
              </a:ext>
            </a:extLst>
          </p:cNvPr>
          <p:cNvGrpSpPr/>
          <p:nvPr/>
        </p:nvGrpSpPr>
        <p:grpSpPr>
          <a:xfrm>
            <a:off x="9101542" y="4148852"/>
            <a:ext cx="2438400" cy="2363330"/>
            <a:chOff x="9101542" y="4148852"/>
            <a:chExt cx="2438400" cy="2363330"/>
          </a:xfrm>
        </p:grpSpPr>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pic>
          <p:nvPicPr>
            <p:cNvPr id="5" name="Grafik 4" descr="Ein Bild, das Cartoon, Kunst, Clipart, Grafiken enthält.&#10;&#10;Automatisch generierte Beschreibung">
              <a:extLst>
                <a:ext uri="{FF2B5EF4-FFF2-40B4-BE49-F238E27FC236}">
                  <a16:creationId xmlns:a16="http://schemas.microsoft.com/office/drawing/2014/main" id="{18C6A9B8-D01B-257E-E385-E4BB5B956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7529" y="5072182"/>
              <a:ext cx="2206426" cy="1440000"/>
            </a:xfrm>
            <a:prstGeom prst="rect">
              <a:avLst/>
            </a:prstGeom>
          </p:spPr>
        </p:pic>
      </p:gr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 calcmode="lin" valueType="num">
                                      <p:cBhvr additive="base">
                                        <p:cTn id="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CH" dirty="0"/>
              <a:t>Party in der WG</a:t>
            </a:r>
          </a:p>
        </p:txBody>
      </p:sp>
      <p:sp>
        <p:nvSpPr>
          <p:cNvPr id="8" name="Textfeld 7">
            <a:extLst>
              <a:ext uri="{FF2B5EF4-FFF2-40B4-BE49-F238E27FC236}">
                <a16:creationId xmlns:a16="http://schemas.microsoft.com/office/drawing/2014/main" id="{CB0C4E27-6A52-A026-F52C-F724A6548141}"/>
              </a:ext>
            </a:extLst>
          </p:cNvPr>
          <p:cNvSpPr txBox="1"/>
          <p:nvPr/>
        </p:nvSpPr>
        <p:spPr>
          <a:xfrm>
            <a:off x="4389120" y="2228671"/>
            <a:ext cx="7290438" cy="3693319"/>
          </a:xfrm>
          <a:prstGeom prst="rect">
            <a:avLst/>
          </a:prstGeom>
          <a:noFill/>
        </p:spPr>
        <p:txBody>
          <a:bodyPr wrap="square" rtlCol="0">
            <a:spAutoFit/>
          </a:bodyPr>
          <a:lstStyle/>
          <a:p>
            <a:r>
              <a:rPr lang="de-DE" dirty="0"/>
              <a:t>Nach vier Tagen in der WG fühlt sich Milena schon wie zu Hause. Heute steht nun auch die </a:t>
            </a:r>
            <a:r>
              <a:rPr lang="de-DE" dirty="0" err="1"/>
              <a:t>grosse</a:t>
            </a:r>
            <a:r>
              <a:rPr lang="de-DE" dirty="0"/>
              <a:t> Einweihungsparty an!</a:t>
            </a:r>
          </a:p>
          <a:p>
            <a:r>
              <a:rPr lang="de-DE" dirty="0"/>
              <a:t>Am Abend steigt eine wilde Feier und es erscheinen viel mehr als die eingeladenen 20 Personen.</a:t>
            </a:r>
          </a:p>
          <a:p>
            <a:r>
              <a:rPr lang="de-DE" dirty="0"/>
              <a:t>Ausgelassen wird getanzt, getrunken und gefeiert. Milena ahnt schon, dass dabei wohl auch einiges zu Bruch gehen könnte. </a:t>
            </a:r>
          </a:p>
          <a:p>
            <a:endParaRPr lang="de-DE" dirty="0"/>
          </a:p>
          <a:p>
            <a:r>
              <a:rPr lang="de-DE" dirty="0"/>
              <a:t>Was, wenn es die wertvollen handbemalten Schüsselchen von Marco erwischt? Oder wenn Loris Gitarre einen Schaden nimmt? Im schlimmsten Fall wird sogar ihr handgefertigter Schmuck beschädigt!</a:t>
            </a:r>
          </a:p>
          <a:p>
            <a:endParaRPr lang="de-DE" dirty="0"/>
          </a:p>
          <a:p>
            <a:r>
              <a:rPr lang="de-DE" b="1" dirty="0">
                <a:solidFill>
                  <a:srgbClr val="002060"/>
                </a:solidFill>
              </a:rPr>
              <a:t>Wer für Schäden im Haushalt aufkommt, erfährst du in diesem Modul – legen wir los!</a:t>
            </a:r>
            <a:endParaRPr lang="de-CH" b="1" dirty="0">
              <a:solidFill>
                <a:srgbClr val="002060"/>
              </a:solidFill>
            </a:endParaRPr>
          </a:p>
        </p:txBody>
      </p:sp>
      <p:pic>
        <p:nvPicPr>
          <p:cNvPr id="3" name="Grafik 2" descr="Ein Bild, das Cartoon, Kunst, Clipart, Grafiken enthält.&#10;&#10;Automatisch generierte Beschreibung">
            <a:hlinkClick r:id="rId2" action="ppaction://hlinksldjump"/>
            <a:extLst>
              <a:ext uri="{FF2B5EF4-FFF2-40B4-BE49-F238E27FC236}">
                <a16:creationId xmlns:a16="http://schemas.microsoft.com/office/drawing/2014/main" id="{986A1E7C-7A62-97FA-72B2-4304AA89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pic>
        <p:nvPicPr>
          <p:cNvPr id="9" name="Inhaltsplatzhalter 8" descr="Ein Bild, das Menschliches Gesicht, Lächeln, Cartoon, Person enthält.&#10;&#10;Automatisch generierte Beschreibung">
            <a:extLst>
              <a:ext uri="{FF2B5EF4-FFF2-40B4-BE49-F238E27FC236}">
                <a16:creationId xmlns:a16="http://schemas.microsoft.com/office/drawing/2014/main" id="{D8767D82-E4D1-B8C3-574C-C6C471159A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1120" y="2403680"/>
            <a:ext cx="2988000" cy="2988000"/>
          </a:xfr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normAutofit/>
          </a:bodyPr>
          <a:lstStyle/>
          <a:p>
            <a:r>
              <a:rPr lang="de-CH" sz="4800" dirty="0"/>
              <a:t>Schaden – was nun?</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normAutofit/>
          </a:bodyPr>
          <a:lstStyle/>
          <a:p>
            <a:pPr marL="0" indent="0" algn="just">
              <a:buNone/>
            </a:pPr>
            <a:r>
              <a:rPr lang="de-DE" sz="2200" dirty="0">
                <a:solidFill>
                  <a:srgbClr val="1B1B1B"/>
                </a:solidFill>
                <a:latin typeface="Roboto" panose="02000000000000000000" pitchFamily="2" charset="0"/>
              </a:rPr>
              <a:t>Es kann immer etwas zu Bruch gehen. Schnell fliegt etwas zu Boden und geht dabei kaputt. </a:t>
            </a:r>
          </a:p>
          <a:p>
            <a:pPr marL="0" indent="0" algn="just">
              <a:buNone/>
            </a:pPr>
            <a:r>
              <a:rPr lang="de-DE" sz="2200" dirty="0">
                <a:solidFill>
                  <a:srgbClr val="1B1B1B"/>
                </a:solidFill>
                <a:latin typeface="Roboto" panose="02000000000000000000" pitchFamily="2" charset="0"/>
              </a:rPr>
              <a:t>Doch wer ist für den Schaden verantwortlich? </a:t>
            </a:r>
          </a:p>
          <a:p>
            <a:pPr marL="0" indent="0" algn="just">
              <a:buNone/>
            </a:pPr>
            <a:r>
              <a:rPr lang="de-DE" sz="2200" dirty="0">
                <a:solidFill>
                  <a:srgbClr val="1B1B1B"/>
                </a:solidFill>
                <a:latin typeface="Roboto" panose="02000000000000000000" pitchFamily="2" charset="0"/>
              </a:rPr>
              <a:t>Wer haftet für die entstehenden Kosten? </a:t>
            </a:r>
          </a:p>
          <a:p>
            <a:pPr marL="0" indent="0" algn="just">
              <a:buNone/>
            </a:pPr>
            <a:endParaRPr lang="de-DE" sz="2200" dirty="0">
              <a:solidFill>
                <a:srgbClr val="1B1B1B"/>
              </a:solidFill>
              <a:latin typeface="Roboto" panose="02000000000000000000" pitchFamily="2" charset="0"/>
            </a:endParaRPr>
          </a:p>
          <a:p>
            <a:pPr marL="0" indent="0" algn="just">
              <a:buNone/>
            </a:pPr>
            <a:r>
              <a:rPr lang="de-DE" sz="2200" b="1" dirty="0">
                <a:solidFill>
                  <a:srgbClr val="1B1B1B"/>
                </a:solidFill>
                <a:latin typeface="Roboto" panose="02000000000000000000" pitchFamily="2" charset="0"/>
              </a:rPr>
              <a:t>Finden wir es gemeinsam heraus!</a:t>
            </a:r>
          </a:p>
          <a:p>
            <a:pPr>
              <a:buFont typeface="Wingdings" panose="05000000000000000000" pitchFamily="2" charset="2"/>
              <a:buChar char="§"/>
            </a:pPr>
            <a:r>
              <a:rPr lang="de-DE" sz="2200" dirty="0">
                <a:solidFill>
                  <a:srgbClr val="1B1B1B"/>
                </a:solidFill>
                <a:latin typeface="Roboto" panose="02000000000000000000" pitchFamily="2" charset="0"/>
                <a:hlinkClick r:id="rId2" action="ppaction://hlinksldjump"/>
              </a:rPr>
              <a:t>Der Schaden </a:t>
            </a:r>
            <a:endParaRPr lang="de-DE" sz="2200" dirty="0">
              <a:solidFill>
                <a:srgbClr val="1B1B1B"/>
              </a:solidFill>
              <a:latin typeface="Roboto" panose="02000000000000000000" pitchFamily="2" charset="0"/>
            </a:endParaRPr>
          </a:p>
          <a:p>
            <a:pPr>
              <a:buFont typeface="Wingdings" panose="05000000000000000000" pitchFamily="2" charset="2"/>
              <a:buChar char="§"/>
            </a:pPr>
            <a:r>
              <a:rPr lang="de-DE" sz="2200" dirty="0">
                <a:solidFill>
                  <a:srgbClr val="1B1B1B"/>
                </a:solidFill>
                <a:latin typeface="Roboto" panose="02000000000000000000" pitchFamily="2" charset="0"/>
                <a:hlinkClick r:id="rId3" action="ppaction://hlinksldjump"/>
              </a:rPr>
              <a:t>Die Haftpflicht</a:t>
            </a:r>
            <a:endParaRPr lang="de-DE" sz="2200" dirty="0">
              <a:solidFill>
                <a:srgbClr val="1B1B1B"/>
              </a:solidFill>
              <a:latin typeface="Roboto" panose="02000000000000000000" pitchFamily="2" charset="0"/>
            </a:endParaRPr>
          </a:p>
          <a:p>
            <a:pPr>
              <a:buFont typeface="Wingdings" panose="05000000000000000000" pitchFamily="2" charset="2"/>
              <a:buChar char="§"/>
            </a:pPr>
            <a:r>
              <a:rPr lang="de-DE" sz="2200" dirty="0">
                <a:solidFill>
                  <a:srgbClr val="1B1B1B"/>
                </a:solidFill>
                <a:latin typeface="Roboto" panose="02000000000000000000" pitchFamily="2" charset="0"/>
                <a:hlinkClick r:id="rId4" action="ppaction://hlinksldjump"/>
              </a:rPr>
              <a:t>Die Haftpflichtversicherung</a:t>
            </a:r>
            <a:endParaRPr lang="de-DE" sz="2200" dirty="0">
              <a:solidFill>
                <a:srgbClr val="1B1B1B"/>
              </a:solidFill>
              <a:latin typeface="Roboto" panose="02000000000000000000" pitchFamily="2" charset="0"/>
            </a:endParaRPr>
          </a:p>
          <a:p>
            <a:pPr>
              <a:buFont typeface="Wingdings" panose="05000000000000000000" pitchFamily="2" charset="2"/>
              <a:buChar char="§"/>
            </a:pPr>
            <a:r>
              <a:rPr lang="de-DE" sz="2200" dirty="0">
                <a:solidFill>
                  <a:srgbClr val="1B1B1B"/>
                </a:solidFill>
                <a:latin typeface="Roboto" panose="02000000000000000000" pitchFamily="2" charset="0"/>
                <a:hlinkClick r:id="rId5" action="ppaction://hlinksldjump"/>
              </a:rPr>
              <a:t>Begriffserklärungen</a:t>
            </a:r>
            <a:endParaRPr lang="de-DE" sz="2200" dirty="0">
              <a:solidFill>
                <a:srgbClr val="1B1B1B"/>
              </a:solidFill>
              <a:latin typeface="Roboto" panose="02000000000000000000" pitchFamily="2" charset="0"/>
            </a:endParaRPr>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6097200" y="4269666"/>
            <a:ext cx="3310621" cy="923330"/>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Punkte,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 5" descr="Ein Bild, das Cartoon, Kunst, Clipart, Grafiken enthält.&#10;&#10;Automatisch generierte Beschreibung">
            <a:hlinkClick r:id="rId6" action="ppaction://hlinksldjump"/>
            <a:extLst>
              <a:ext uri="{FF2B5EF4-FFF2-40B4-BE49-F238E27FC236}">
                <a16:creationId xmlns:a16="http://schemas.microsoft.com/office/drawing/2014/main" id="{CAD45946-B979-5D51-7054-CF21315B8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additive="base">
                                        <p:cTn id="2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lstStyle/>
          <a:p>
            <a:r>
              <a:rPr lang="de-DE" dirty="0"/>
              <a:t>Der Schaden</a:t>
            </a:r>
            <a:endParaRPr lang="de-CH"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p:txBody>
          <a:bodyPr>
            <a:normAutofit/>
          </a:bodyPr>
          <a:lstStyle/>
          <a:p>
            <a:pPr marL="0" indent="0">
              <a:buNone/>
            </a:pPr>
            <a:r>
              <a:rPr lang="de-DE" sz="2200" dirty="0"/>
              <a:t>Geht bei der Party von Laura etwas kaputt oder jemand verletzt sich, entsteht ein </a:t>
            </a:r>
            <a:r>
              <a:rPr lang="de-DE" sz="2200" b="1" dirty="0"/>
              <a:t>Schaden</a:t>
            </a:r>
            <a:r>
              <a:rPr lang="de-DE" sz="2200" dirty="0"/>
              <a:t>. </a:t>
            </a:r>
          </a:p>
          <a:p>
            <a:pPr marL="0" indent="0">
              <a:buNone/>
            </a:pPr>
            <a:r>
              <a:rPr lang="de-DE" sz="2200" dirty="0"/>
              <a:t>Das kann </a:t>
            </a:r>
            <a:r>
              <a:rPr lang="de-DE" sz="2200" b="1" dirty="0"/>
              <a:t>finanzielle Folgen </a:t>
            </a:r>
            <a:r>
              <a:rPr lang="de-DE" sz="2200" dirty="0"/>
              <a:t>haben (Neukauf, Reparatur, Heilungskosten) und schnell teuer werden. </a:t>
            </a:r>
          </a:p>
          <a:p>
            <a:pPr marL="0" indent="0">
              <a:buNone/>
            </a:pPr>
            <a:r>
              <a:rPr lang="de-DE" sz="2200" dirty="0"/>
              <a:t>Schnell kommt dann die Frage, wer für den Schaden </a:t>
            </a:r>
            <a:r>
              <a:rPr lang="de-DE" sz="2200" b="1" dirty="0"/>
              <a:t>haftet</a:t>
            </a:r>
            <a:r>
              <a:rPr lang="de-DE" sz="2200" dirty="0"/>
              <a:t>, also für diesen </a:t>
            </a:r>
            <a:r>
              <a:rPr lang="de-DE" sz="2200" b="1" dirty="0"/>
              <a:t>bezahlen</a:t>
            </a:r>
            <a:r>
              <a:rPr lang="de-DE" sz="2200" dirty="0"/>
              <a:t> muss.</a:t>
            </a:r>
          </a:p>
          <a:p>
            <a:pPr marL="0" indent="0">
              <a:buNone/>
            </a:pPr>
            <a:endParaRPr lang="de-DE" sz="2200" dirty="0"/>
          </a:p>
          <a:p>
            <a:pPr marL="0" indent="0">
              <a:buNone/>
            </a:pPr>
            <a:r>
              <a:rPr lang="de-DE" sz="2200" i="1" dirty="0">
                <a:solidFill>
                  <a:srgbClr val="0070C0"/>
                </a:solidFill>
              </a:rPr>
              <a:t>Eine Freundin von Marco stolpert über Loris Gitarre. Diese lag vor seinem Bett am Boden, weil Laura damit gespielt und sie nicht zurückgestellt hat. Die Gitarre bricht entzwei und die Freundin bricht sich beim Sturz die Nase. </a:t>
            </a:r>
            <a:br>
              <a:rPr lang="de-DE" sz="2200" i="1" dirty="0">
                <a:solidFill>
                  <a:srgbClr val="0070C0"/>
                </a:solidFill>
              </a:rPr>
            </a:br>
            <a:r>
              <a:rPr lang="de-DE" sz="2200" b="1" i="1" dirty="0">
                <a:solidFill>
                  <a:srgbClr val="0070C0"/>
                </a:solidFill>
              </a:rPr>
              <a:t>Wer haftet nun?</a:t>
            </a:r>
            <a:endParaRPr lang="de-CH" sz="2200" b="1" i="1" dirty="0">
              <a:solidFill>
                <a:srgbClr val="0070C0"/>
              </a:solidFill>
            </a:endParaRPr>
          </a:p>
        </p:txBody>
      </p:sp>
      <p:pic>
        <p:nvPicPr>
          <p:cNvPr id="4" name="Grafik 3" descr="Ein Bild, das Cartoon, Kunst, Clipart, Grafiken enthält.&#10;&#10;Automatisch generierte Beschreibung">
            <a:hlinkClick r:id="rId2" action="ppaction://hlinksldjump"/>
            <a:extLst>
              <a:ext uri="{FF2B5EF4-FFF2-40B4-BE49-F238E27FC236}">
                <a16:creationId xmlns:a16="http://schemas.microsoft.com/office/drawing/2014/main" id="{654F0DDF-52A1-6DD9-C465-6EC748F3A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pic>
        <p:nvPicPr>
          <p:cNvPr id="6" name="Grafik 5" descr="Ein Bild, das Musikinstrument, Musik, Saiteninstrument, Zupfinstrumente enthält.&#10;&#10;Automatisch generierte Beschreibung">
            <a:extLst>
              <a:ext uri="{FF2B5EF4-FFF2-40B4-BE49-F238E27FC236}">
                <a16:creationId xmlns:a16="http://schemas.microsoft.com/office/drawing/2014/main" id="{B97F0E54-6E6C-8277-CABA-AC145118635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320" b="27021"/>
          <a:stretch/>
        </p:blipFill>
        <p:spPr>
          <a:xfrm>
            <a:off x="4847294" y="5524237"/>
            <a:ext cx="2497411" cy="1080000"/>
          </a:xfrm>
          <a:prstGeom prst="rect">
            <a:avLst/>
          </a:prstGeom>
        </p:spPr>
      </p:pic>
    </p:spTree>
    <p:extLst>
      <p:ext uri="{BB962C8B-B14F-4D97-AF65-F5344CB8AC3E}">
        <p14:creationId xmlns:p14="http://schemas.microsoft.com/office/powerpoint/2010/main" val="105430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Die Haftpflicht</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a:xfrm>
            <a:off x="838200" y="1825625"/>
            <a:ext cx="10515600" cy="3547263"/>
          </a:xfrm>
        </p:spPr>
        <p:txBody>
          <a:bodyPr>
            <a:normAutofit/>
          </a:bodyPr>
          <a:lstStyle/>
          <a:p>
            <a:pPr marL="0" indent="0">
              <a:buNone/>
            </a:pPr>
            <a:r>
              <a:rPr lang="de-CH" sz="2200" dirty="0"/>
              <a:t>Haftbar für einen Schaden werde ich, wenn jemandem </a:t>
            </a:r>
            <a:r>
              <a:rPr lang="de-CH" sz="2200" b="1" dirty="0"/>
              <a:t>absichtlich</a:t>
            </a:r>
            <a:r>
              <a:rPr lang="de-CH" sz="2200" dirty="0"/>
              <a:t> oder </a:t>
            </a:r>
            <a:r>
              <a:rPr lang="de-CH" sz="2200" b="1" dirty="0"/>
              <a:t>fahrlässig</a:t>
            </a:r>
            <a:r>
              <a:rPr lang="de-CH" sz="2200" dirty="0"/>
              <a:t> einen Schaden zufüge. Ausserdem muss meine Handlung </a:t>
            </a:r>
            <a:r>
              <a:rPr lang="de-CH" sz="2200" b="1" dirty="0"/>
              <a:t>widerrechtlich</a:t>
            </a:r>
            <a:r>
              <a:rPr lang="de-CH" sz="2200" dirty="0"/>
              <a:t> und </a:t>
            </a:r>
            <a:r>
              <a:rPr lang="de-CH" sz="2200" b="1" dirty="0"/>
              <a:t>schuldhaft</a:t>
            </a:r>
            <a:r>
              <a:rPr lang="de-CH" sz="2200" dirty="0"/>
              <a:t> sein. Zudem muss ein direkter </a:t>
            </a:r>
            <a:r>
              <a:rPr lang="de-CH" sz="2200" b="1" dirty="0"/>
              <a:t>Zusammenhang</a:t>
            </a:r>
            <a:r>
              <a:rPr lang="de-CH" sz="2200" dirty="0"/>
              <a:t> zwischen meiner Handlung und dem Schaden bestehen.</a:t>
            </a:r>
          </a:p>
          <a:p>
            <a:pPr marL="0" indent="0">
              <a:buNone/>
            </a:pPr>
            <a:endParaRPr lang="de-CH" sz="2200" dirty="0"/>
          </a:p>
          <a:p>
            <a:pPr marL="0" indent="0">
              <a:buNone/>
            </a:pPr>
            <a:r>
              <a:rPr lang="de-CH" sz="2200" i="1" dirty="0">
                <a:solidFill>
                  <a:srgbClr val="0070C0"/>
                </a:solidFill>
              </a:rPr>
              <a:t>Stösst Laura an der WG-Party den Laptop von Milena vom Schreibtisch, haftet sie für den Schaden daran. </a:t>
            </a:r>
          </a:p>
          <a:p>
            <a:pPr marL="0" indent="0">
              <a:buNone/>
            </a:pPr>
            <a:r>
              <a:rPr lang="de-CH" sz="2200" i="1" dirty="0">
                <a:solidFill>
                  <a:srgbClr val="0070C0"/>
                </a:solidFill>
              </a:rPr>
              <a:t>Hätte Milena sie aber aufgefordert, die Stabilität des Laptops zu testen und ihn auf den Boden zu werfen, wäre Laura nicht haftbar. Sie hätte nun kein Verschulden mehr, da in den Wurf Milena eingewilligt hat. </a:t>
            </a:r>
          </a:p>
        </p:txBody>
      </p:sp>
      <p:pic>
        <p:nvPicPr>
          <p:cNvPr id="4" name="Grafik 3" descr="Ein Bild, das Cartoon, Kunst, Clipart, Grafiken enthält.&#10;&#10;Automatisch generierte Beschreibung">
            <a:hlinkClick r:id="rId2" action="ppaction://hlinksldjump"/>
            <a:extLst>
              <a:ext uri="{FF2B5EF4-FFF2-40B4-BE49-F238E27FC236}">
                <a16:creationId xmlns:a16="http://schemas.microsoft.com/office/drawing/2014/main" id="{F649DFBE-AF6F-EE06-9CD4-F1E347522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pic>
        <p:nvPicPr>
          <p:cNvPr id="6" name="Grafik 5" descr="Ein Bild, das Elektronik, Computer, computer, Elektronisches Gerät enthält.&#10;&#10;Automatisch generierte Beschreibung">
            <a:extLst>
              <a:ext uri="{FF2B5EF4-FFF2-40B4-BE49-F238E27FC236}">
                <a16:creationId xmlns:a16="http://schemas.microsoft.com/office/drawing/2014/main" id="{99351696-83F5-03A9-89BA-946EEB19877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451" t="5797" r="6554"/>
          <a:stretch/>
        </p:blipFill>
        <p:spPr>
          <a:xfrm>
            <a:off x="6798091" y="5058000"/>
            <a:ext cx="2092385" cy="1440000"/>
          </a:xfrm>
          <a:prstGeom prst="rect">
            <a:avLst/>
          </a:prstGeom>
        </p:spPr>
      </p:pic>
    </p:spTree>
    <p:extLst>
      <p:ext uri="{BB962C8B-B14F-4D97-AF65-F5344CB8AC3E}">
        <p14:creationId xmlns:p14="http://schemas.microsoft.com/office/powerpoint/2010/main" val="350673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Die Haftpflichtversicherung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a:xfrm>
            <a:off x="838200" y="1825625"/>
            <a:ext cx="10515600" cy="3952375"/>
          </a:xfrm>
        </p:spPr>
        <p:txBody>
          <a:bodyPr>
            <a:normAutofit/>
          </a:bodyPr>
          <a:lstStyle/>
          <a:p>
            <a:pPr marL="0" indent="0">
              <a:buNone/>
            </a:pPr>
            <a:r>
              <a:rPr lang="de-DE" sz="2200" dirty="0"/>
              <a:t>Die Kosten für die Behebung von Schäden können schnell sehr hoch werden. Dabei spielt es keine Rolle, ob ich als Verursacher genügend Geld auf dem Konto habe. Ich hafte auch mit meinem </a:t>
            </a:r>
            <a:r>
              <a:rPr lang="de-DE" sz="2200" b="1" dirty="0"/>
              <a:t>zukünftigen</a:t>
            </a:r>
            <a:r>
              <a:rPr lang="de-DE" sz="2200" dirty="0"/>
              <a:t> </a:t>
            </a:r>
            <a:r>
              <a:rPr lang="de-DE" sz="2200" b="1" dirty="0"/>
              <a:t>Einkommen</a:t>
            </a:r>
            <a:r>
              <a:rPr lang="de-DE" sz="2200" dirty="0"/>
              <a:t>, bis alle Kosten gedeckt sind. </a:t>
            </a:r>
          </a:p>
          <a:p>
            <a:pPr marL="0" indent="0">
              <a:buNone/>
            </a:pPr>
            <a:endParaRPr lang="de-DE" sz="2200" dirty="0"/>
          </a:p>
          <a:p>
            <a:pPr marL="0" indent="0">
              <a:buNone/>
            </a:pPr>
            <a:r>
              <a:rPr lang="de-DE" sz="2200" dirty="0"/>
              <a:t>Eine </a:t>
            </a:r>
            <a:r>
              <a:rPr lang="de-DE" sz="2200" b="1" dirty="0"/>
              <a:t>Haftpflichtversicherung</a:t>
            </a:r>
            <a:r>
              <a:rPr lang="de-DE" sz="2200" dirty="0"/>
              <a:t> kann hier helfen, die Kosten in einem Versicherungsfall zu tragen. Allerdings muss die Versicherung </a:t>
            </a:r>
            <a:r>
              <a:rPr lang="de-DE" sz="2200" b="1" dirty="0"/>
              <a:t>vor</a:t>
            </a:r>
            <a:r>
              <a:rPr lang="de-DE" sz="2200" dirty="0"/>
              <a:t> dem Ereignis abgeschlossen werden.</a:t>
            </a:r>
          </a:p>
          <a:p>
            <a:pPr marL="0" indent="0">
              <a:buNone/>
            </a:pPr>
            <a:r>
              <a:rPr lang="de-DE" sz="2200" i="1" dirty="0">
                <a:solidFill>
                  <a:srgbClr val="0070C0"/>
                </a:solidFill>
              </a:rPr>
              <a:t>Geht also auf der WG-Party etwas in die Brüche, kann nicht am nächsten Tag noch nachträglich eine Versicherung abgeschlossen werden – diese würde nur bei </a:t>
            </a:r>
            <a:r>
              <a:rPr lang="de-DE" sz="2200" b="1" i="1" dirty="0">
                <a:solidFill>
                  <a:srgbClr val="0070C0"/>
                </a:solidFill>
              </a:rPr>
              <a:t>zukünftigen Fällen </a:t>
            </a:r>
            <a:r>
              <a:rPr lang="de-DE" sz="2200" i="1" dirty="0">
                <a:solidFill>
                  <a:srgbClr val="0070C0"/>
                </a:solidFill>
              </a:rPr>
              <a:t>helfen.</a:t>
            </a:r>
            <a:endParaRPr lang="de-CH" sz="2200" i="1" dirty="0">
              <a:solidFill>
                <a:srgbClr val="0070C0"/>
              </a:solidFill>
            </a:endParaRPr>
          </a:p>
        </p:txBody>
      </p:sp>
      <p:pic>
        <p:nvPicPr>
          <p:cNvPr id="4" name="Grafik 3" descr="Ein Bild, das Cartoon, Kunst, Clipart, Grafiken enthält.&#10;&#10;Automatisch generierte Beschreibung">
            <a:hlinkClick r:id="rId2" action="ppaction://hlinksldjump"/>
            <a:extLst>
              <a:ext uri="{FF2B5EF4-FFF2-40B4-BE49-F238E27FC236}">
                <a16:creationId xmlns:a16="http://schemas.microsoft.com/office/drawing/2014/main" id="{8550C937-D659-DEE9-3924-08A1110D1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pic>
        <p:nvPicPr>
          <p:cNvPr id="6" name="Grafik 5" descr="Ein Bild, das Text, Bargeld, Geld, Währung enthält.&#10;&#10;Automatisch generierte Beschreibung">
            <a:extLst>
              <a:ext uri="{FF2B5EF4-FFF2-40B4-BE49-F238E27FC236}">
                <a16:creationId xmlns:a16="http://schemas.microsoft.com/office/drawing/2014/main" id="{554C412D-B4E3-2135-0552-C7223094B95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200000">
            <a:off x="5691000" y="5372937"/>
            <a:ext cx="810000" cy="1080000"/>
          </a:xfrm>
          <a:prstGeom prst="roundRect">
            <a:avLst/>
          </a:prstGeom>
        </p:spPr>
      </p:pic>
    </p:spTree>
    <p:extLst>
      <p:ext uri="{BB962C8B-B14F-4D97-AF65-F5344CB8AC3E}">
        <p14:creationId xmlns:p14="http://schemas.microsoft.com/office/powerpoint/2010/main" val="339672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Begriffserklärungen</a:t>
            </a:r>
            <a:endParaRPr lang="de-CH" dirty="0"/>
          </a:p>
        </p:txBody>
      </p:sp>
      <p:pic>
        <p:nvPicPr>
          <p:cNvPr id="4" name="Grafik 3" descr="Ein Bild, das Cartoon, Kunst, Clipart, Grafiken enthält.&#10;&#10;Automatisch generierte Beschreibung">
            <a:hlinkClick r:id="rId2" action="ppaction://hlinksldjump"/>
            <a:extLst>
              <a:ext uri="{FF2B5EF4-FFF2-40B4-BE49-F238E27FC236}">
                <a16:creationId xmlns:a16="http://schemas.microsoft.com/office/drawing/2014/main" id="{F63A6774-F8BD-5509-FDD9-134CFA7B3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graphicFrame>
        <p:nvGraphicFramePr>
          <p:cNvPr id="6" name="Diagramm 5">
            <a:extLst>
              <a:ext uri="{FF2B5EF4-FFF2-40B4-BE49-F238E27FC236}">
                <a16:creationId xmlns:a16="http://schemas.microsoft.com/office/drawing/2014/main" id="{784271F0-4363-EF05-ACF4-1AEAD4BA12F2}"/>
              </a:ext>
            </a:extLst>
          </p:cNvPr>
          <p:cNvGraphicFramePr/>
          <p:nvPr>
            <p:extLst>
              <p:ext uri="{D42A27DB-BD31-4B8C-83A1-F6EECF244321}">
                <p14:modId xmlns:p14="http://schemas.microsoft.com/office/powerpoint/2010/main" val="213934518"/>
              </p:ext>
            </p:extLst>
          </p:nvPr>
        </p:nvGraphicFramePr>
        <p:xfrm>
          <a:off x="838201" y="1690687"/>
          <a:ext cx="9620250" cy="48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580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den Verkehrsschutz gut studiert? </a:t>
            </a:r>
          </a:p>
          <a:p>
            <a:pPr marL="0" indent="0">
              <a:buNone/>
            </a:pPr>
            <a:r>
              <a:rPr lang="de-DE" dirty="0"/>
              <a:t>Super, dann bist du nun gerüstet für die Aufträge und Aufgabe dazu!</a:t>
            </a:r>
          </a:p>
          <a:p>
            <a:pPr marL="0" indent="0" algn="ctr">
              <a:buNone/>
            </a:pPr>
            <a:endParaRPr lang="de-DE" dirty="0"/>
          </a:p>
          <a:p>
            <a:pPr marL="0" indent="0" algn="ctr">
              <a:buNone/>
            </a:pPr>
            <a:r>
              <a:rPr lang="de-DE" b="1" dirty="0">
                <a:solidFill>
                  <a:srgbClr val="0070C0"/>
                </a:solidFill>
              </a:rPr>
              <a:t>Hier gelangst du zum dazugehörigen Dokument:</a:t>
            </a:r>
          </a:p>
          <a:p>
            <a:pPr marL="0" indent="0">
              <a:buNone/>
            </a:pPr>
            <a:endParaRPr lang="de-CH" dirty="0"/>
          </a:p>
        </p:txBody>
      </p:sp>
      <p:pic>
        <p:nvPicPr>
          <p:cNvPr id="7" name="Picture 2" descr="Kostenlose Vektorgrafiken zum Thema Checkliste">
            <a:hlinkClick r:id="rId2"/>
            <a:extLst>
              <a:ext uri="{FF2B5EF4-FFF2-40B4-BE49-F238E27FC236}">
                <a16:creationId xmlns:a16="http://schemas.microsoft.com/office/drawing/2014/main" id="{20147CA6-216D-B594-F981-7D609AF5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Cartoon, Kunst, Clipart, Grafiken enthält.&#10;&#10;Automatisch generierte Beschreibung">
            <a:hlinkClick r:id="rId4" action="ppaction://hlinksldjump"/>
            <a:extLst>
              <a:ext uri="{FF2B5EF4-FFF2-40B4-BE49-F238E27FC236}">
                <a16:creationId xmlns:a16="http://schemas.microsoft.com/office/drawing/2014/main" id="{16293B9C-AB1E-0D8A-372D-D8E581480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7180" y="5778000"/>
            <a:ext cx="1654820" cy="1080000"/>
          </a:xfrm>
          <a:prstGeom prst="rect">
            <a:avLst/>
          </a:prstGeom>
        </p:spPr>
      </p:pic>
    </p:spTree>
    <p:extLst>
      <p:ext uri="{BB962C8B-B14F-4D97-AF65-F5344CB8AC3E}">
        <p14:creationId xmlns:p14="http://schemas.microsoft.com/office/powerpoint/2010/main" val="42675147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Breitbild</PresentationFormat>
  <Paragraphs>76</Paragraphs>
  <Slides>10</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Tahoma</vt:lpstr>
      <vt:lpstr>Wingdings</vt:lpstr>
      <vt:lpstr>Office</vt:lpstr>
      <vt:lpstr>Einweihungsparty</vt:lpstr>
      <vt:lpstr>Inhalte und Ziele des Moduls</vt:lpstr>
      <vt:lpstr>Party in der WG</vt:lpstr>
      <vt:lpstr>Schaden – was nun?</vt:lpstr>
      <vt:lpstr>Der Schaden</vt:lpstr>
      <vt:lpstr>Die Haftpflicht</vt:lpstr>
      <vt:lpstr>Die Haftpflichtversicherung</vt:lpstr>
      <vt:lpstr>Begriffserklärungen</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11</cp:revision>
  <dcterms:created xsi:type="dcterms:W3CDTF">2022-12-12T15:42:21Z</dcterms:created>
  <dcterms:modified xsi:type="dcterms:W3CDTF">2023-10-05T13:25:54Z</dcterms:modified>
</cp:coreProperties>
</file>