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0" r:id="rId9"/>
    <p:sldId id="261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ECE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de/photo/1214768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5CC27E-E1BC-7856-A1B8-EEA3A7E43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94A95DC-E8D6-18DC-BDD2-D9C16DD85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0DE263-8A87-863F-8FC4-B6E1DB62F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D2C-EEFB-40DE-B53D-94E3419E59AC}" type="datetimeFigureOut">
              <a:rPr lang="de-CH" smtClean="0"/>
              <a:t>05.10.2023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AD0506-A44E-E89B-9A95-967F834F2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B0795-9074-77AF-71F3-0D35F7B6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408-7421-4DD3-B940-113455AFB57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7486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90C069-2E2E-2FB1-F555-A33A9AA0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87EB0CB-37FF-C3CC-2662-752DADA0D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9C34EA-90C5-6774-EB40-049D75997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D2C-EEFB-40DE-B53D-94E3419E59AC}" type="datetimeFigureOut">
              <a:rPr lang="de-CH" smtClean="0"/>
              <a:t>05.10.2023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FC6CCE-6F4D-A388-45BB-32E504C18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2961DF-ED3B-0078-E086-6421CB56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408-7421-4DD3-B940-113455AFB57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880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158724D-96D8-9755-EA9F-75F37D133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AF8ABFA-D6F4-780D-865B-C9517A392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B78057-7A82-8052-4D6C-51EC7249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D2C-EEFB-40DE-B53D-94E3419E59AC}" type="datetimeFigureOut">
              <a:rPr lang="de-CH" smtClean="0"/>
              <a:t>05.10.2023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2A7B3-C7B4-8613-3809-2BABB42A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54F5D8-AD29-D3C0-63FC-A6F0B7CC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408-7421-4DD3-B940-113455AFB57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633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3C298-2EC5-DB58-F7AA-538F762D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C64127-F6B9-DD19-BD30-6A79D4DC0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88EE77-ABA9-56BA-F7EF-5AB239384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D2C-EEFB-40DE-B53D-94E3419E59AC}" type="datetimeFigureOut">
              <a:rPr lang="de-CH" smtClean="0"/>
              <a:t>05.10.2023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5D5F9C-7D90-DEE8-44B1-C03FF6259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0EDC32-8D7D-E48C-6573-17328F921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408-7421-4DD3-B940-113455AFB575}" type="slidenum">
              <a:rPr lang="de-CH" smtClean="0"/>
              <a:t>‹Nr.›</a:t>
            </a:fld>
            <a:endParaRPr lang="de-CH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4840B05-CC31-F1E4-DA03-F56E183DDA51}"/>
              </a:ext>
            </a:extLst>
          </p:cNvPr>
          <p:cNvGrpSpPr/>
          <p:nvPr userDrawn="1"/>
        </p:nvGrpSpPr>
        <p:grpSpPr>
          <a:xfrm>
            <a:off x="10392000" y="0"/>
            <a:ext cx="1800000" cy="1296000"/>
            <a:chOff x="10260496" y="-134938"/>
            <a:chExt cx="2059056" cy="1325564"/>
          </a:xfrm>
          <a:blipFill dpi="0" rotWithShape="1"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A9E68DFA-2525-528F-38D3-273819B8E827}"/>
                </a:ext>
              </a:extLst>
            </p:cNvPr>
            <p:cNvSpPr/>
            <p:nvPr userDrawn="1"/>
          </p:nvSpPr>
          <p:spPr>
            <a:xfrm>
              <a:off x="10260496" y="-134938"/>
              <a:ext cx="457200" cy="1325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53E4042-130E-A9CC-35D7-388B27581BAB}"/>
                </a:ext>
              </a:extLst>
            </p:cNvPr>
            <p:cNvSpPr/>
            <p:nvPr userDrawn="1"/>
          </p:nvSpPr>
          <p:spPr>
            <a:xfrm>
              <a:off x="10799693" y="-134938"/>
              <a:ext cx="457200" cy="1325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BAA057DB-B1E5-38C6-E1B5-00BB2992FBF5}"/>
                </a:ext>
              </a:extLst>
            </p:cNvPr>
            <p:cNvSpPr/>
            <p:nvPr userDrawn="1"/>
          </p:nvSpPr>
          <p:spPr>
            <a:xfrm>
              <a:off x="11330608" y="-134937"/>
              <a:ext cx="457200" cy="1325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2F284D27-3E49-F442-0DE5-1B3AA6B604C9}"/>
                </a:ext>
              </a:extLst>
            </p:cNvPr>
            <p:cNvSpPr/>
            <p:nvPr userDrawn="1"/>
          </p:nvSpPr>
          <p:spPr>
            <a:xfrm>
              <a:off x="11862352" y="-134937"/>
              <a:ext cx="457200" cy="13255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933249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EC4FCD-DA05-1DA7-64C0-CA3ACD380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196562-25B5-9C2D-B07D-BAAAB491B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96087E-EB02-1CAA-EA95-87001833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D2C-EEFB-40DE-B53D-94E3419E59AC}" type="datetimeFigureOut">
              <a:rPr lang="de-CH" smtClean="0"/>
              <a:t>05.10.2023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F4639B-552C-2099-7EBF-9C60B5D12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0C23A8-BC57-3404-0526-D218B610B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408-7421-4DD3-B940-113455AFB57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988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A9CD77-DFCE-D26A-60DB-B239C9B2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AEF2E4-5352-FA33-CCCA-BFDAE3D62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1DA004-8DEC-412F-2CE8-BAA051B42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F6623F-CA78-2EEB-4CED-16167DF4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D2C-EEFB-40DE-B53D-94E3419E59AC}" type="datetimeFigureOut">
              <a:rPr lang="de-CH" smtClean="0"/>
              <a:t>05.10.2023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FA9196F-3948-3573-76FE-B93282F4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A21E0AD-4E68-14C5-A419-F24807B17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408-7421-4DD3-B940-113455AFB57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232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BD51ED-53B7-8410-E08E-33D7AA602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A92E7B-1D2B-FA31-9E44-EAC666594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E742B4A-443F-07E1-659A-9D6F87492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905A8B7-020A-4D02-9FC1-0BC24195EF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809EAC3-E501-81D3-A9F3-39A117A98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8631C0B-E47D-2603-2B83-3371C4BD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D2C-EEFB-40DE-B53D-94E3419E59AC}" type="datetimeFigureOut">
              <a:rPr lang="de-CH" smtClean="0"/>
              <a:t>05.10.2023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F15BF73-B70D-E2FD-9D7A-A07FC5EC5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6F4778E-27CB-B4FC-5EB5-A4E11CB68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408-7421-4DD3-B940-113455AFB57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21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C3266-C482-3029-1254-D9AC9168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1330A2A-AD27-8F5A-6091-365D0F94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D2C-EEFB-40DE-B53D-94E3419E59AC}" type="datetimeFigureOut">
              <a:rPr lang="de-CH" smtClean="0"/>
              <a:t>05.10.2023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9BD783-93D2-6517-F085-4BE35A1A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232582-615E-FA45-FBC1-4AFCC18B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408-7421-4DD3-B940-113455AFB57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6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9308828-975B-5028-75DB-197C1D76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D2C-EEFB-40DE-B53D-94E3419E59AC}" type="datetimeFigureOut">
              <a:rPr lang="de-CH" smtClean="0"/>
              <a:t>05.10.2023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C2099C-132A-C69B-C0E7-76972C77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65BE1A-9078-AB7A-5999-2CC3FBF7A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408-7421-4DD3-B940-113455AFB57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117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DA190D-4E23-67AC-6064-C441887D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B2D730-35EC-8394-0A33-4E2CAE676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B49A77-6A0D-4A29-E222-3D0EB6A02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0A2FF9-5711-922F-052D-06DD32FD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D2C-EEFB-40DE-B53D-94E3419E59AC}" type="datetimeFigureOut">
              <a:rPr lang="de-CH" smtClean="0"/>
              <a:t>05.10.2023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1B6AB8-7987-9D1B-BB6A-10B55A12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079CD3-5F82-A0DC-1B9A-44F819D72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408-7421-4DD3-B940-113455AFB57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468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2224B-4808-DF4F-3CC9-4FDEB9783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60B65CC-0D6A-63A7-FF55-01BB65DDC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3CC63E-79CA-29B0-22C9-DFA3078FF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43B1D23-67AE-A9D7-3DFC-D6B40852E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BCD2C-EEFB-40DE-B53D-94E3419E59AC}" type="datetimeFigureOut">
              <a:rPr lang="de-CH" smtClean="0"/>
              <a:t>05.10.2023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D873E1-37B7-2B53-DD1B-B84D60351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BDF073-3527-CD3C-91D6-124574F26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0D408-7421-4DD3-B940-113455AFB57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072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A9AF21D-BBF5-CC30-F90F-A007F3EB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2DB1946-0C09-B4AA-7A99-B17A6AE5C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B64EC9-11D8-E42A-C611-EF451A193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BCD2C-EEFB-40DE-B53D-94E3419E59AC}" type="datetimeFigureOut">
              <a:rPr lang="de-CH" smtClean="0"/>
              <a:t>05.10.2023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694F03-1DFA-8CFB-C798-95F128B96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FF26BC-5CD1-3413-8CE6-31FF2E4AFF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0D408-7421-4DD3-B940-113455AFB57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565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4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to.wuestenigel.com/stiftung-warentest-finanztest-das-vorsorge-seit-mit-patientenverfugung-testament-betreuungsverfugung-und-vorsorgevollmacht/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olicyoptions.irpp.org/magazines/nudge/les-defis-de-la-rente-longevite/" TargetMode="Externa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kiknet-learnhub.com/shareyourris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youtu.be/zYs-zroDeGE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shareyourrisk.ch/s1/e8-neue-hobbys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s://www.comparis.ch/altersvorsorge/default" TargetMode="External"/><Relationship Id="rId4" Type="http://schemas.openxmlformats.org/officeDocument/2006/relationships/hyperlink" Target="https://www.bsv.admin.ch/bsv/de/home/glossa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DE79D-9AFB-2248-C15C-FE3587A7EB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CH" sz="7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 in den Ruhestand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5316B5-42AF-A743-61C3-F7A5E53782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CH" sz="5000" dirty="0">
                <a:solidFill>
                  <a:srgbClr val="7030A0"/>
                </a:solidFill>
              </a:rPr>
              <a:t>3. Säule</a:t>
            </a:r>
            <a:endParaRPr lang="de-CH" dirty="0">
              <a:solidFill>
                <a:srgbClr val="7030A0"/>
              </a:solidFill>
            </a:endParaRPr>
          </a:p>
        </p:txBody>
      </p:sp>
      <p:pic>
        <p:nvPicPr>
          <p:cNvPr id="11" name="happy-travel-pop-18387">
            <a:hlinkClick r:id="" action="ppaction://media"/>
            <a:extLst>
              <a:ext uri="{FF2B5EF4-FFF2-40B4-BE49-F238E27FC236}">
                <a16:creationId xmlns:a16="http://schemas.microsoft.com/office/drawing/2014/main" id="{EE04E36A-2A86-09A2-6B84-AC7D74D36C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81925" y="3087688"/>
            <a:ext cx="609600" cy="6096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0DC932A-5D74-5699-D741-E6A782BCED70}"/>
              </a:ext>
            </a:extLst>
          </p:cNvPr>
          <p:cNvSpPr txBox="1"/>
          <p:nvPr/>
        </p:nvSpPr>
        <p:spPr>
          <a:xfrm rot="20037696">
            <a:off x="9290731" y="4312026"/>
            <a:ext cx="17330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5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Modul 8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74ECB44-C046-BBBC-2AC7-42B0F7A021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512" y="5225342"/>
            <a:ext cx="220097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46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0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 build="p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98561D-3BC9-6C00-2498-078EB244A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40" y="101356"/>
            <a:ext cx="9216656" cy="1325563"/>
          </a:xfrm>
        </p:spPr>
        <p:txBody>
          <a:bodyPr/>
          <a:lstStyle/>
          <a:p>
            <a:r>
              <a:rPr lang="de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Inhalte und Ziele des Moduls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90EC3CA-0243-530C-795C-1EE3F1A46989}"/>
              </a:ext>
            </a:extLst>
          </p:cNvPr>
          <p:cNvSpPr txBox="1"/>
          <p:nvPr/>
        </p:nvSpPr>
        <p:spPr>
          <a:xfrm>
            <a:off x="372140" y="1538332"/>
            <a:ext cx="1040927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 action="ppaction://hlinksldjump"/>
              </a:rPr>
              <a:t>Grosse Pläne für den Ruhestand</a:t>
            </a:r>
            <a:endParaRPr lang="de-CH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Blip>
                <a:blip r:embed="rId3"/>
              </a:buBlip>
            </a:pPr>
            <a:endParaRPr lang="de-CH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CH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action="ppaction://hlinksldjump"/>
              </a:rPr>
              <a:t>Das 3-Säulen-Prinzip</a:t>
            </a:r>
            <a:endParaRPr lang="de-CH" sz="2500" dirty="0">
              <a:solidFill>
                <a:srgbClr val="4472C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CH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CH" sz="2500" dirty="0">
                <a:solidFill>
                  <a:srgbClr val="4472C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Aufträge und Aufgaben </a:t>
            </a:r>
            <a:br>
              <a:rPr lang="de-CH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CH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CH" sz="2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 action="ppaction://hlinksldjump"/>
              </a:rPr>
              <a:t>Game, Zusatzinformationen, Links</a:t>
            </a:r>
            <a:endParaRPr lang="de-CH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C197AFF-B215-0453-63F2-C099C740B120}"/>
              </a:ext>
            </a:extLst>
          </p:cNvPr>
          <p:cNvGrpSpPr/>
          <p:nvPr/>
        </p:nvGrpSpPr>
        <p:grpSpPr>
          <a:xfrm>
            <a:off x="7055028" y="2285355"/>
            <a:ext cx="4247490" cy="1800000"/>
            <a:chOff x="7055028" y="2285355"/>
            <a:chExt cx="4247490" cy="1800000"/>
          </a:xfrm>
        </p:grpSpPr>
        <p:pic>
          <p:nvPicPr>
            <p:cNvPr id="6" name="Picture 2" descr="Kostenlose Vektorgrafiken zum Thema Checkliste">
              <a:extLst>
                <a:ext uri="{FF2B5EF4-FFF2-40B4-BE49-F238E27FC236}">
                  <a16:creationId xmlns:a16="http://schemas.microsoft.com/office/drawing/2014/main" id="{4473A14A-C516-D9F9-1260-CF581D7890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5028" y="2285355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9B7CF050-84CD-5203-4C95-0B0291122EB8}"/>
                </a:ext>
              </a:extLst>
            </p:cNvPr>
            <p:cNvSpPr txBox="1"/>
            <p:nvPr/>
          </p:nvSpPr>
          <p:spPr>
            <a:xfrm>
              <a:off x="8864118" y="2611789"/>
              <a:ext cx="2438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Mit einem Klick auf dieses Feld gelangst du zu den Aufträgen!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412BB78-5BA1-7AF1-9013-C681EDDE46EB}"/>
              </a:ext>
            </a:extLst>
          </p:cNvPr>
          <p:cNvGrpSpPr/>
          <p:nvPr/>
        </p:nvGrpSpPr>
        <p:grpSpPr>
          <a:xfrm>
            <a:off x="1530390" y="4610517"/>
            <a:ext cx="6155875" cy="1754326"/>
            <a:chOff x="1530390" y="4610517"/>
            <a:chExt cx="6155875" cy="1754326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23BE5AC7-4FAF-A17B-83CA-DE2A4CB6B1F5}"/>
                </a:ext>
              </a:extLst>
            </p:cNvPr>
            <p:cNvSpPr txBox="1"/>
            <p:nvPr/>
          </p:nvSpPr>
          <p:spPr>
            <a:xfrm>
              <a:off x="1530390" y="4610517"/>
              <a:ext cx="6155875" cy="175432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Ziele</a:t>
              </a:r>
            </a:p>
            <a:p>
              <a:endPara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Du kennst das 3-Säulen-Prinzip der Altersvorsorge.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Du kannst erklären, wozu die 3-Säulen dienen und wie sie finanziert werden.</a:t>
              </a:r>
            </a:p>
          </p:txBody>
        </p:sp>
        <p:pic>
          <p:nvPicPr>
            <p:cNvPr id="2052" name="Picture 4" descr="Kostenlose Vektorgrafiken zum Thema Pfeil">
              <a:extLst>
                <a:ext uri="{FF2B5EF4-FFF2-40B4-BE49-F238E27FC236}">
                  <a16:creationId xmlns:a16="http://schemas.microsoft.com/office/drawing/2014/main" id="{DADB24ED-2B3F-0C3A-9E24-ECE385707E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08405" y="4610517"/>
              <a:ext cx="65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006C4E1-5C44-F507-AA30-2F7BF644036C}"/>
              </a:ext>
            </a:extLst>
          </p:cNvPr>
          <p:cNvGrpSpPr/>
          <p:nvPr/>
        </p:nvGrpSpPr>
        <p:grpSpPr>
          <a:xfrm>
            <a:off x="9101542" y="4148852"/>
            <a:ext cx="2438400" cy="2363330"/>
            <a:chOff x="9101542" y="4148852"/>
            <a:chExt cx="2438400" cy="2363330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7614F863-E5C8-D45C-51F3-42058B86D38C}"/>
                </a:ext>
              </a:extLst>
            </p:cNvPr>
            <p:cNvSpPr txBox="1"/>
            <p:nvPr/>
          </p:nvSpPr>
          <p:spPr>
            <a:xfrm>
              <a:off x="9101542" y="4148852"/>
              <a:ext cx="2438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Mit einem Klick auf dieses Feld kehrst du zur Übersicht zurück!</a:t>
              </a:r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57D6468-D39C-EFA6-1FA2-25F6DAC5C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0254" y="5072182"/>
              <a:ext cx="2200976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599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CB7913-FA44-B770-C0C1-47135B72C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Grosse Pläne für den Ruhestand</a:t>
            </a:r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0C4E27-6A52-A026-F52C-F724A6548141}"/>
              </a:ext>
            </a:extLst>
          </p:cNvPr>
          <p:cNvSpPr txBox="1"/>
          <p:nvPr/>
        </p:nvSpPr>
        <p:spPr>
          <a:xfrm>
            <a:off x="3826200" y="2189520"/>
            <a:ext cx="78533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Heute ist es soweit – der letzte Arbeitstag von Lauras Vater. </a:t>
            </a:r>
          </a:p>
          <a:p>
            <a:r>
              <a:rPr lang="de-DE" dirty="0"/>
              <a:t>Ab morgen kann er seine Pension </a:t>
            </a:r>
            <a:r>
              <a:rPr lang="de-DE" dirty="0" err="1"/>
              <a:t>geniessen</a:t>
            </a:r>
            <a:r>
              <a:rPr lang="de-DE" dirty="0"/>
              <a:t> und die gewonnene Zeit nutzen.</a:t>
            </a:r>
          </a:p>
          <a:p>
            <a:r>
              <a:rPr lang="de-DE" dirty="0"/>
              <a:t>Beim gemeinsamen Nachtessen erzählt er Laura von seinen Plänen und seinen Reisezielen. Sowohl sein Heimatland Marokko als auch viele Ziele in Europa stehen auf seiner </a:t>
            </a:r>
            <a:r>
              <a:rPr lang="de-DE" dirty="0" err="1"/>
              <a:t>Bucket</a:t>
            </a:r>
            <a:r>
              <a:rPr lang="de-DE" dirty="0"/>
              <a:t> List. </a:t>
            </a:r>
          </a:p>
          <a:p>
            <a:endParaRPr lang="de-CH" dirty="0"/>
          </a:p>
          <a:p>
            <a:r>
              <a:rPr lang="de-CH" dirty="0"/>
              <a:t>Auf dem Heimweg überlegt sich Laura, wie ihr Vater diese ganzen Ideen und Pläne bezahlen kann. Von seinem (Ex-) Arbeitgeber erhält er ja nun keinen Lohn mehr. Dass Reisen teuer ist, weiss Laura aus eigener Erfahrung…</a:t>
            </a:r>
          </a:p>
          <a:p>
            <a:endParaRPr lang="de-CH" dirty="0"/>
          </a:p>
          <a:p>
            <a:r>
              <a:rPr lang="de-CH" b="1" dirty="0">
                <a:solidFill>
                  <a:srgbClr val="002060"/>
                </a:solidFill>
              </a:rPr>
              <a:t>In diesem Modul findest du heraus, wie man für den Ruhestand finanziell vorsorgen kann – los geht’s!</a:t>
            </a:r>
          </a:p>
        </p:txBody>
      </p:sp>
      <p:pic>
        <p:nvPicPr>
          <p:cNvPr id="3" name="Grafik 2">
            <a:hlinkClick r:id="rId2" action="ppaction://hlinksldjump"/>
            <a:extLst>
              <a:ext uri="{FF2B5EF4-FFF2-40B4-BE49-F238E27FC236}">
                <a16:creationId xmlns:a16="http://schemas.microsoft.com/office/drawing/2014/main" id="{3A6BB127-7E02-454E-8BE7-70BFF7E38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434" y="5778000"/>
            <a:ext cx="1650732" cy="1080000"/>
          </a:xfrm>
          <a:prstGeom prst="rect">
            <a:avLst/>
          </a:prstGeom>
        </p:spPr>
      </p:pic>
      <p:pic>
        <p:nvPicPr>
          <p:cNvPr id="9" name="Inhaltsplatzhalter 8" descr="Ein Bild, das Menschliches Gesicht, Kleidung, Cartoon, Kopfbedeckung enthält.&#10;&#10;Automatisch generierte Beschreibung">
            <a:extLst>
              <a:ext uri="{FF2B5EF4-FFF2-40B4-BE49-F238E27FC236}">
                <a16:creationId xmlns:a16="http://schemas.microsoft.com/office/drawing/2014/main" id="{AE24F532-7F7A-D01C-CCD5-D82185784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89520"/>
            <a:ext cx="2988000" cy="2988000"/>
          </a:xfrm>
        </p:spPr>
      </p:pic>
    </p:spTree>
    <p:extLst>
      <p:ext uri="{BB962C8B-B14F-4D97-AF65-F5344CB8AC3E}">
        <p14:creationId xmlns:p14="http://schemas.microsoft.com/office/powerpoint/2010/main" val="345855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16FBA-9F0F-4307-7802-84E3F7C80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800" dirty="0"/>
              <a:t>Das 3-Säulen-Prinzip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337B5F-6BD6-90D4-507C-AEBF223AB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300" dirty="0"/>
              <a:t>Früher waren Personen, die nicht (mehr) arbeiten konnten oder wollten, auf sich selbst gestellt. Wer kein Vermögen </a:t>
            </a:r>
            <a:r>
              <a:rPr lang="de-DE" sz="2300" dirty="0" err="1"/>
              <a:t>besass</a:t>
            </a:r>
            <a:r>
              <a:rPr lang="de-DE" sz="2300" dirty="0"/>
              <a:t>, musste oft bis ins hohe Alter arbeiten, um nicht zu verarmen.</a:t>
            </a:r>
          </a:p>
          <a:p>
            <a:pPr marL="0" indent="0">
              <a:buNone/>
            </a:pPr>
            <a:r>
              <a:rPr lang="de-DE" sz="2300" dirty="0"/>
              <a:t>Damit in der Schweiz sichergestellt ist, dass alle auch nach der Pensionierung genügend Geld für den gewohnten Lebensstandard zur Verfügung haben, wird das Prinzip der „3 Säulen“ angewendet. </a:t>
            </a:r>
          </a:p>
          <a:p>
            <a:pPr marL="0" indent="0">
              <a:buNone/>
            </a:pPr>
            <a:endParaRPr lang="de-DE" sz="2300" b="1" dirty="0">
              <a:solidFill>
                <a:srgbClr val="002060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de-DE" sz="2300" b="1" dirty="0">
                <a:solidFill>
                  <a:srgbClr val="002060"/>
                </a:solidFill>
                <a:latin typeface="Roboto" panose="02000000000000000000" pitchFamily="2" charset="0"/>
              </a:rPr>
              <a:t>Doch was bedeutet das?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300" dirty="0">
                <a:solidFill>
                  <a:srgbClr val="1B1B1B"/>
                </a:solidFill>
                <a:latin typeface="Roboto" panose="02000000000000000000" pitchFamily="2" charset="0"/>
              </a:rPr>
              <a:t>1. Säule: </a:t>
            </a:r>
            <a:r>
              <a:rPr lang="de-DE" sz="2300" dirty="0">
                <a:solidFill>
                  <a:srgbClr val="1B1B1B"/>
                </a:solidFill>
                <a:latin typeface="Roboto" panose="02000000000000000000" pitchFamily="2" charset="0"/>
                <a:hlinkClick r:id="rId2" action="ppaction://hlinksldjump"/>
              </a:rPr>
              <a:t>Staatliche Vorsorge</a:t>
            </a:r>
            <a:endParaRPr lang="de-DE" sz="2300" dirty="0">
              <a:solidFill>
                <a:srgbClr val="1B1B1B"/>
              </a:solidFill>
              <a:latin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300" dirty="0">
                <a:solidFill>
                  <a:srgbClr val="1B1B1B"/>
                </a:solidFill>
                <a:latin typeface="Roboto" panose="02000000000000000000" pitchFamily="2" charset="0"/>
              </a:rPr>
              <a:t>2. Säule: </a:t>
            </a:r>
            <a:r>
              <a:rPr lang="de-DE" sz="2300" dirty="0">
                <a:solidFill>
                  <a:srgbClr val="1B1B1B"/>
                </a:solidFill>
                <a:latin typeface="Roboto" panose="02000000000000000000" pitchFamily="2" charset="0"/>
                <a:hlinkClick r:id="rId3" action="ppaction://hlinksldjump"/>
              </a:rPr>
              <a:t>Berufliche Vorsorge</a:t>
            </a:r>
            <a:endParaRPr lang="de-DE" sz="2300" dirty="0">
              <a:solidFill>
                <a:srgbClr val="1B1B1B"/>
              </a:solidFill>
              <a:latin typeface="Roboto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sz="2300" dirty="0">
                <a:solidFill>
                  <a:srgbClr val="1B1B1B"/>
                </a:solidFill>
                <a:latin typeface="Roboto" panose="02000000000000000000" pitchFamily="2" charset="0"/>
              </a:rPr>
              <a:t>3. Säule: </a:t>
            </a:r>
            <a:r>
              <a:rPr lang="de-DE" sz="2300" dirty="0">
                <a:solidFill>
                  <a:srgbClr val="1B1B1B"/>
                </a:solidFill>
                <a:latin typeface="Roboto" panose="02000000000000000000" pitchFamily="2" charset="0"/>
                <a:hlinkClick r:id="rId4" action="ppaction://hlinksldjump"/>
              </a:rPr>
              <a:t>Freiwillige Vorsorge</a:t>
            </a:r>
            <a:endParaRPr lang="de-DE" sz="2300" dirty="0">
              <a:solidFill>
                <a:srgbClr val="1B1B1B"/>
              </a:solidFill>
              <a:latin typeface="Roboto" panose="02000000000000000000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E20413-4659-5207-BB81-A77D5E7B7C25}"/>
              </a:ext>
            </a:extLst>
          </p:cNvPr>
          <p:cNvSpPr txBox="1"/>
          <p:nvPr/>
        </p:nvSpPr>
        <p:spPr>
          <a:xfrm rot="20760547">
            <a:off x="6423680" y="4606051"/>
            <a:ext cx="33106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Klicke auf die einzelnen Säulen, um mehr darüber zu erfahren!</a:t>
            </a:r>
            <a:endParaRPr lang="de-CH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afik 6">
            <a:hlinkClick r:id="rId5" action="ppaction://hlinksldjump"/>
            <a:extLst>
              <a:ext uri="{FF2B5EF4-FFF2-40B4-BE49-F238E27FC236}">
                <a16:creationId xmlns:a16="http://schemas.microsoft.com/office/drawing/2014/main" id="{C76782CE-03AF-D039-3818-DB1F6AE6A8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434" y="5778000"/>
            <a:ext cx="165073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EF8F55-4AFF-211D-04CB-9EB895B31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Säule: Staatliche Vorsorge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D783F6-5250-F726-74CC-7A49E855A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200" dirty="0"/>
              <a:t>Wer aufgrund des Alters, wegen einer Krankheit oder wegen eines Unfalls nicht mehr arbeiten kann, erhält Geld aus der </a:t>
            </a:r>
            <a:r>
              <a:rPr lang="de-DE" sz="2200" b="1" dirty="0"/>
              <a:t>AHV</a:t>
            </a:r>
            <a:r>
              <a:rPr lang="de-DE" sz="2200" dirty="0"/>
              <a:t> (Alters- und Hinterlassenenversicherung) und der </a:t>
            </a:r>
            <a:r>
              <a:rPr lang="de-DE" sz="2200" b="1" dirty="0"/>
              <a:t>IV</a:t>
            </a:r>
            <a:r>
              <a:rPr lang="de-DE" sz="2200" dirty="0"/>
              <a:t> (Invalidenversicherung).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dirty="0"/>
              <a:t>Dafür bezahlen </a:t>
            </a:r>
            <a:r>
              <a:rPr lang="de-DE" sz="2200" b="1" dirty="0"/>
              <a:t>Arbeitnehmer</a:t>
            </a:r>
            <a:r>
              <a:rPr lang="de-DE" sz="2200" dirty="0"/>
              <a:t> und </a:t>
            </a:r>
            <a:r>
              <a:rPr lang="de-DE" sz="2200" b="1" dirty="0"/>
              <a:t>Arbeitgeber</a:t>
            </a:r>
            <a:r>
              <a:rPr lang="de-DE" sz="2200" dirty="0"/>
              <a:t> zu gleichen Teilen monatlich einen Beitrag ein. Auch Personen, die nicht arbeiten, müssen einen Basisbetrag bezahlen (z. B. Studenten). 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sz="2200" i="1" dirty="0">
                <a:solidFill>
                  <a:srgbClr val="002060"/>
                </a:solidFill>
              </a:rPr>
              <a:t>Nach der Pensionierung bekommt Lauras Vater nun monatlich einen Beitrag der AHV. Dieser dient der </a:t>
            </a:r>
            <a:r>
              <a:rPr lang="de-DE" sz="2200" b="1" i="1" dirty="0">
                <a:solidFill>
                  <a:srgbClr val="002060"/>
                </a:solidFill>
              </a:rPr>
              <a:t>Existenzsicherung</a:t>
            </a:r>
            <a:r>
              <a:rPr lang="de-DE" sz="2200" i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de-CH" sz="2200" i="1" dirty="0"/>
          </a:p>
        </p:txBody>
      </p:sp>
      <p:pic>
        <p:nvPicPr>
          <p:cNvPr id="4" name="Grafik 3">
            <a:hlinkClick r:id="rId2" action="ppaction://hlinksldjump"/>
            <a:extLst>
              <a:ext uri="{FF2B5EF4-FFF2-40B4-BE49-F238E27FC236}">
                <a16:creationId xmlns:a16="http://schemas.microsoft.com/office/drawing/2014/main" id="{23D9C71E-FB01-A24E-01DB-F53363730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434" y="5778000"/>
            <a:ext cx="1650732" cy="1080000"/>
          </a:xfrm>
          <a:prstGeom prst="rect">
            <a:avLst/>
          </a:prstGeom>
        </p:spPr>
      </p:pic>
      <p:pic>
        <p:nvPicPr>
          <p:cNvPr id="6" name="Grafik 5" descr="Ein Bild, das Spielzeug, Cartoon enthält.&#10;&#10;Automatisch generierte Beschreibung">
            <a:extLst>
              <a:ext uri="{FF2B5EF4-FFF2-40B4-BE49-F238E27FC236}">
                <a16:creationId xmlns:a16="http://schemas.microsoft.com/office/drawing/2014/main" id="{AA672333-9A88-D200-45ED-47EB9CCEF5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238" r="31334" b="24143"/>
          <a:stretch/>
        </p:blipFill>
        <p:spPr>
          <a:xfrm>
            <a:off x="6574971" y="5238000"/>
            <a:ext cx="1269153" cy="1080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0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C316A-86D3-47E0-C560-F4DC74988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Säule: Berufliche Vorsorge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88C1EB-4941-F13E-2FDF-BDF78FCCD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97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300" dirty="0"/>
              <a:t>Da mit der 1. Säule nur das Existenzminimum gesichert ist, muss zusätzlich Geld in der 2. Säule </a:t>
            </a:r>
            <a:r>
              <a:rPr lang="de-DE" sz="2300" b="1" dirty="0"/>
              <a:t>angespart</a:t>
            </a:r>
            <a:r>
              <a:rPr lang="de-DE" sz="2300" dirty="0"/>
              <a:t> werden. Dieser Beitrag wird ebenfalls </a:t>
            </a:r>
            <a:r>
              <a:rPr lang="de-DE" sz="2300" b="1" dirty="0"/>
              <a:t>monatlich vom Lohn abgezogen</a:t>
            </a:r>
            <a:r>
              <a:rPr lang="de-DE" sz="2300" dirty="0"/>
              <a:t>. Der Arbeitgeber bezahlt dabei mindestens den gleichen Betrag wie der Arbeitnehmer auf das </a:t>
            </a:r>
            <a:r>
              <a:rPr lang="de-DE" sz="2300" b="1" dirty="0"/>
              <a:t>persönliche Pensionskassen-Konto </a:t>
            </a:r>
            <a:r>
              <a:rPr lang="de-DE" sz="2300" dirty="0"/>
              <a:t>ein. </a:t>
            </a:r>
          </a:p>
          <a:p>
            <a:pPr marL="0" indent="0">
              <a:buNone/>
            </a:pPr>
            <a:endParaRPr lang="de-DE" sz="2300" i="1" dirty="0"/>
          </a:p>
          <a:p>
            <a:pPr marL="0" indent="0">
              <a:buNone/>
            </a:pPr>
            <a:r>
              <a:rPr lang="de-DE" sz="2300" i="1" dirty="0">
                <a:solidFill>
                  <a:srgbClr val="002060"/>
                </a:solidFill>
              </a:rPr>
              <a:t>Nach der Pensionierung wird das angesparte Geld von Lauras Vater in eine Rente umgewandelt oder ausbezahlt. Damit kann der </a:t>
            </a:r>
            <a:r>
              <a:rPr lang="de-DE" sz="2300" b="1" i="1" dirty="0">
                <a:solidFill>
                  <a:srgbClr val="002060"/>
                </a:solidFill>
              </a:rPr>
              <a:t>gewohnte</a:t>
            </a:r>
            <a:r>
              <a:rPr lang="de-DE" sz="2300" i="1" dirty="0">
                <a:solidFill>
                  <a:srgbClr val="002060"/>
                </a:solidFill>
              </a:rPr>
              <a:t> </a:t>
            </a:r>
            <a:r>
              <a:rPr lang="de-DE" sz="2300" b="1" i="1" dirty="0">
                <a:solidFill>
                  <a:srgbClr val="002060"/>
                </a:solidFill>
              </a:rPr>
              <a:t>Lebensstandard</a:t>
            </a:r>
            <a:r>
              <a:rPr lang="de-DE" sz="2300" i="1" dirty="0">
                <a:solidFill>
                  <a:srgbClr val="002060"/>
                </a:solidFill>
              </a:rPr>
              <a:t> beibehalten werden. </a:t>
            </a:r>
            <a:endParaRPr lang="de-CH" sz="2300" i="1" dirty="0">
              <a:solidFill>
                <a:srgbClr val="002060"/>
              </a:solidFill>
            </a:endParaRPr>
          </a:p>
        </p:txBody>
      </p:sp>
      <p:pic>
        <p:nvPicPr>
          <p:cNvPr id="4" name="Grafik 3">
            <a:hlinkClick r:id="rId2" action="ppaction://hlinksldjump"/>
            <a:extLst>
              <a:ext uri="{FF2B5EF4-FFF2-40B4-BE49-F238E27FC236}">
                <a16:creationId xmlns:a16="http://schemas.microsoft.com/office/drawing/2014/main" id="{887558B6-B8B0-4471-7343-D7583A914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434" y="5778000"/>
            <a:ext cx="1650732" cy="1080000"/>
          </a:xfrm>
          <a:prstGeom prst="rect">
            <a:avLst/>
          </a:prstGeom>
        </p:spPr>
      </p:pic>
      <p:pic>
        <p:nvPicPr>
          <p:cNvPr id="6" name="Grafik 5" descr="Ein Bild, das Büroausstattung, Im Haus, Tisch, Holzstift enthält.&#10;&#10;Automatisch generierte Beschreibung">
            <a:extLst>
              <a:ext uri="{FF2B5EF4-FFF2-40B4-BE49-F238E27FC236}">
                <a16:creationId xmlns:a16="http://schemas.microsoft.com/office/drawing/2014/main" id="{2B1BADFF-9786-B225-63B3-77E5C6FA3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53143" y="5238000"/>
            <a:ext cx="3085714" cy="1080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34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FA1F1-2A79-38E0-3818-19194B96D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Säule: Freiwillige Vorsorge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925021-3BD5-5894-4487-13A7E9E72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43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300" dirty="0"/>
              <a:t>Wer zusätzlich zur 1. und 2. Säule noch Geld zur Verfügung haben möchte, kann </a:t>
            </a:r>
            <a:r>
              <a:rPr lang="de-DE" sz="2300" b="1" dirty="0"/>
              <a:t>freiwillig</a:t>
            </a:r>
            <a:r>
              <a:rPr lang="de-DE" sz="2300" dirty="0"/>
              <a:t> eine 3. Säule anlegen.</a:t>
            </a:r>
          </a:p>
          <a:p>
            <a:pPr marL="0" indent="0">
              <a:buNone/>
            </a:pPr>
            <a:r>
              <a:rPr lang="de-DE" sz="2300" dirty="0"/>
              <a:t>Hier können </a:t>
            </a:r>
            <a:r>
              <a:rPr lang="de-DE" sz="2300" b="1" dirty="0"/>
              <a:t>selbstgewählte Beträge </a:t>
            </a:r>
            <a:r>
              <a:rPr lang="de-DE" sz="2300" dirty="0"/>
              <a:t>auf eine Konto überwiesen werden und bleiben dann dort </a:t>
            </a:r>
            <a:r>
              <a:rPr lang="de-DE" sz="2300" b="1" dirty="0"/>
              <a:t>bis zur Pensionierung </a:t>
            </a:r>
            <a:r>
              <a:rPr lang="de-DE" sz="2300" dirty="0"/>
              <a:t>liegen (mit Zins). Anders als ein normales Sparkonto ist die 3. Säule </a:t>
            </a:r>
            <a:r>
              <a:rPr lang="de-DE" sz="2300" b="1" dirty="0"/>
              <a:t>steuerlich</a:t>
            </a:r>
            <a:r>
              <a:rPr lang="de-DE" sz="2300" dirty="0"/>
              <a:t> vorteilhaft. </a:t>
            </a:r>
          </a:p>
          <a:p>
            <a:pPr marL="0" indent="0">
              <a:buNone/>
            </a:pPr>
            <a:endParaRPr lang="de-CH" sz="2300" dirty="0"/>
          </a:p>
          <a:p>
            <a:pPr marL="0" indent="0">
              <a:buNone/>
            </a:pPr>
            <a:r>
              <a:rPr lang="de-CH" sz="2300" i="1" dirty="0">
                <a:solidFill>
                  <a:srgbClr val="002060"/>
                </a:solidFill>
              </a:rPr>
              <a:t>Mit der 3. Säule kann Lauras Vater auch nach der Pensionierung seine </a:t>
            </a:r>
            <a:r>
              <a:rPr lang="de-CH" sz="2300" b="1" i="1" dirty="0">
                <a:solidFill>
                  <a:srgbClr val="002060"/>
                </a:solidFill>
              </a:rPr>
              <a:t>Träume</a:t>
            </a:r>
            <a:r>
              <a:rPr lang="de-CH" sz="2300" i="1" dirty="0">
                <a:solidFill>
                  <a:srgbClr val="002060"/>
                </a:solidFill>
              </a:rPr>
              <a:t> und </a:t>
            </a:r>
            <a:r>
              <a:rPr lang="de-CH" sz="2300" b="1" i="1" dirty="0">
                <a:solidFill>
                  <a:srgbClr val="002060"/>
                </a:solidFill>
              </a:rPr>
              <a:t>Wünsche</a:t>
            </a:r>
            <a:r>
              <a:rPr lang="de-CH" sz="2300" i="1" dirty="0">
                <a:solidFill>
                  <a:srgbClr val="002060"/>
                </a:solidFill>
              </a:rPr>
              <a:t> erfüllen. Damit sollen </a:t>
            </a:r>
            <a:r>
              <a:rPr lang="de-CH" sz="2300" b="1" i="1" dirty="0">
                <a:solidFill>
                  <a:srgbClr val="002060"/>
                </a:solidFill>
              </a:rPr>
              <a:t>Einkommenslücken</a:t>
            </a:r>
            <a:r>
              <a:rPr lang="de-CH" sz="2300" i="1" dirty="0">
                <a:solidFill>
                  <a:srgbClr val="002060"/>
                </a:solidFill>
              </a:rPr>
              <a:t> im Ruhestand vermieden werden. </a:t>
            </a:r>
          </a:p>
        </p:txBody>
      </p:sp>
      <p:pic>
        <p:nvPicPr>
          <p:cNvPr id="4" name="Grafik 3">
            <a:hlinkClick r:id="rId2" action="ppaction://hlinksldjump"/>
            <a:extLst>
              <a:ext uri="{FF2B5EF4-FFF2-40B4-BE49-F238E27FC236}">
                <a16:creationId xmlns:a16="http://schemas.microsoft.com/office/drawing/2014/main" id="{D602879C-6C2D-946D-D11C-A27A3ACA1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434" y="5778000"/>
            <a:ext cx="1650732" cy="1080000"/>
          </a:xfrm>
          <a:prstGeom prst="rect">
            <a:avLst/>
          </a:prstGeom>
        </p:spPr>
      </p:pic>
      <p:pic>
        <p:nvPicPr>
          <p:cNvPr id="1026" name="Picture 2" descr="Weg, Strand, Sand, Meer, Düne, Küste">
            <a:extLst>
              <a:ext uri="{FF2B5EF4-FFF2-40B4-BE49-F238E27FC236}">
                <a16:creationId xmlns:a16="http://schemas.microsoft.com/office/drawing/2014/main" id="{E9BC5939-97BC-3F87-6E77-F6B50ECE1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625" y="5123542"/>
            <a:ext cx="1620750" cy="108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729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EFEE4C-55B3-9946-B58E-FAACD342B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Aufträge und Aufgabe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41CDCF-24A4-37E9-0E0B-93B6475ED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Hast du die Informationen über die 3. Säule gut studiert? </a:t>
            </a:r>
          </a:p>
          <a:p>
            <a:pPr marL="0" indent="0">
              <a:buNone/>
            </a:pPr>
            <a:r>
              <a:rPr lang="de-DE" dirty="0"/>
              <a:t>Super, dann bist du nun gerüstet für die Aufträge und Aufgabe dazu!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b="1" dirty="0">
                <a:solidFill>
                  <a:srgbClr val="002060"/>
                </a:solidFill>
              </a:rPr>
              <a:t>Hier gelangst du zum dazugehörigen Dokument: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7" name="Picture 2" descr="Kostenlose Vektorgrafiken zum Thema Checkliste">
            <a:hlinkClick r:id="rId2"/>
            <a:extLst>
              <a:ext uri="{FF2B5EF4-FFF2-40B4-BE49-F238E27FC236}">
                <a16:creationId xmlns:a16="http://schemas.microsoft.com/office/drawing/2014/main" id="{20147CA6-216D-B594-F981-7D609AF54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000" y="422732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hlinkClick r:id="rId4" action="ppaction://hlinksldjump"/>
            <a:extLst>
              <a:ext uri="{FF2B5EF4-FFF2-40B4-BE49-F238E27FC236}">
                <a16:creationId xmlns:a16="http://schemas.microsoft.com/office/drawing/2014/main" id="{0EA4A41F-2058-D78E-2311-3A05D276F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434" y="5778000"/>
            <a:ext cx="165073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14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CD99CC-8D10-347D-0A10-F3D78FF07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Game, Infos, Links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72D3B6-8D65-D067-15A7-4B12E6AC2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400" b="1" dirty="0"/>
              <a:t>Web-Game:</a:t>
            </a:r>
            <a:r>
              <a:rPr lang="de-DE" sz="2400" dirty="0"/>
              <a:t> Neue Hobbys</a:t>
            </a:r>
            <a:br>
              <a:rPr lang="de-DE" sz="2400" dirty="0"/>
            </a:br>
            <a:r>
              <a:rPr lang="de-DE" sz="2400" dirty="0">
                <a:hlinkClick r:id="rId2"/>
              </a:rPr>
              <a:t>https://www.shareyourrisk.ch/s1/e8-neue-hobbys/</a:t>
            </a:r>
            <a:r>
              <a:rPr lang="de-DE" sz="2400" dirty="0"/>
              <a:t> </a:t>
            </a:r>
          </a:p>
          <a:p>
            <a:endParaRPr lang="de-DE" sz="2400" dirty="0"/>
          </a:p>
          <a:p>
            <a:r>
              <a:rPr lang="de-DE" sz="2400" b="1" dirty="0" err="1"/>
              <a:t>Erklärfilm</a:t>
            </a:r>
            <a:r>
              <a:rPr lang="de-DE" sz="2400" b="1" dirty="0"/>
              <a:t>: „Vorsorge“</a:t>
            </a:r>
            <a:br>
              <a:rPr lang="de-DE" sz="2400" b="1" dirty="0"/>
            </a:br>
            <a:r>
              <a:rPr lang="de-DE" sz="2400" dirty="0">
                <a:hlinkClick r:id="rId3"/>
              </a:rPr>
              <a:t>https://youtu.be/zYs-zroDeGE</a:t>
            </a:r>
            <a:r>
              <a:rPr lang="de-DE" sz="2400" dirty="0"/>
              <a:t> (2:05 Minuten)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CH" sz="2400" b="1" dirty="0"/>
              <a:t>Bundesamt für Sozialversicherungen</a:t>
            </a:r>
            <a:br>
              <a:rPr lang="de-CH" sz="2400" b="1" dirty="0"/>
            </a:br>
            <a:r>
              <a:rPr lang="de-CH" sz="2400" dirty="0"/>
              <a:t>Glossar </a:t>
            </a:r>
            <a:br>
              <a:rPr lang="de-CH" sz="2400" dirty="0"/>
            </a:br>
            <a:r>
              <a:rPr lang="de-CH" sz="2400" dirty="0">
                <a:hlinkClick r:id="rId4"/>
              </a:rPr>
              <a:t>https://www.bsv.admin.ch/bsv/de/home/glossar.html</a:t>
            </a:r>
            <a:endParaRPr lang="de-CH" sz="2400" dirty="0"/>
          </a:p>
          <a:p>
            <a:pPr marL="0" indent="0">
              <a:buNone/>
            </a:pPr>
            <a:endParaRPr lang="de-CH" sz="2400" dirty="0"/>
          </a:p>
          <a:p>
            <a:pPr marL="268288" indent="-268288"/>
            <a:r>
              <a:rPr lang="de-CH" sz="2400" b="1" dirty="0"/>
              <a:t>Comparis.ch</a:t>
            </a:r>
            <a:br>
              <a:rPr lang="de-CH" sz="2400" dirty="0"/>
            </a:br>
            <a:r>
              <a:rPr lang="de-CH" sz="2400" dirty="0"/>
              <a:t>Die 3 Säulen verstehen</a:t>
            </a:r>
            <a:br>
              <a:rPr lang="de-CH" sz="2400" dirty="0"/>
            </a:br>
            <a:r>
              <a:rPr lang="de-CH" sz="2400" dirty="0">
                <a:hlinkClick r:id="rId5"/>
              </a:rPr>
              <a:t>https://www.comparis.ch/altersvorsorge/default</a:t>
            </a:r>
            <a:r>
              <a:rPr lang="de-CH" sz="2400" dirty="0"/>
              <a:t> </a:t>
            </a:r>
          </a:p>
          <a:p>
            <a:endParaRPr lang="de-CH" dirty="0"/>
          </a:p>
        </p:txBody>
      </p:sp>
      <p:pic>
        <p:nvPicPr>
          <p:cNvPr id="4" name="Grafik 3">
            <a:hlinkClick r:id="rId6" action="ppaction://hlinksldjump"/>
            <a:extLst>
              <a:ext uri="{FF2B5EF4-FFF2-40B4-BE49-F238E27FC236}">
                <a16:creationId xmlns:a16="http://schemas.microsoft.com/office/drawing/2014/main" id="{CF3E248C-56D3-39AC-98BC-10863A88DF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434" y="5778000"/>
            <a:ext cx="1650732" cy="1080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C419F9B-C21A-4308-8897-411D15570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800213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580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</Words>
  <Application>Microsoft Office PowerPoint</Application>
  <PresentationFormat>Breitbild</PresentationFormat>
  <Paragraphs>62</Paragraphs>
  <Slides>9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Roboto</vt:lpstr>
      <vt:lpstr>Tahoma</vt:lpstr>
      <vt:lpstr>Wingdings</vt:lpstr>
      <vt:lpstr>Office</vt:lpstr>
      <vt:lpstr>Ab in den Ruhestand</vt:lpstr>
      <vt:lpstr>Inhalte und Ziele des Moduls</vt:lpstr>
      <vt:lpstr>Grosse Pläne für den Ruhestand</vt:lpstr>
      <vt:lpstr>Das 3-Säulen-Prinzip</vt:lpstr>
      <vt:lpstr>1. Säule: Staatliche Vorsorge</vt:lpstr>
      <vt:lpstr>2. Säule: Berufliche Vorsorge</vt:lpstr>
      <vt:lpstr>3. Säule: Freiwillige Vorsorge</vt:lpstr>
      <vt:lpstr>Aufträge und Aufgabe</vt:lpstr>
      <vt:lpstr>Game, Infos,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1 Reiserversicherung</dc:title>
  <dc:creator>Gregor Jost</dc:creator>
  <cp:lastModifiedBy>Gregor Jost</cp:lastModifiedBy>
  <cp:revision>9</cp:revision>
  <dcterms:created xsi:type="dcterms:W3CDTF">2022-12-12T15:42:21Z</dcterms:created>
  <dcterms:modified xsi:type="dcterms:W3CDTF">2023-10-05T13:37:21Z</dcterms:modified>
</cp:coreProperties>
</file>